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12" r:id="rId7"/>
    <p:sldId id="302" r:id="rId8"/>
    <p:sldId id="306" r:id="rId9"/>
    <p:sldId id="314" r:id="rId10"/>
    <p:sldId id="305" r:id="rId11"/>
    <p:sldId id="313" r:id="rId12"/>
    <p:sldId id="316" r:id="rId13"/>
    <p:sldId id="307" r:id="rId14"/>
    <p:sldId id="303" r:id="rId15"/>
    <p:sldId id="304" r:id="rId16"/>
    <p:sldId id="308" r:id="rId17"/>
    <p:sldId id="309" r:id="rId18"/>
    <p:sldId id="311" r:id="rId19"/>
    <p:sldId id="310" r:id="rId20"/>
    <p:sldId id="318" r:id="rId21"/>
    <p:sldId id="319" r:id="rId22"/>
    <p:sldId id="320" r:id="rId23"/>
    <p:sldId id="321" r:id="rId24"/>
    <p:sldId id="322" r:id="rId25"/>
    <p:sldId id="323" r:id="rId26"/>
    <p:sldId id="324" r:id="rId27"/>
    <p:sldId id="325" r:id="rId28"/>
    <p:sldId id="326" r:id="rId29"/>
    <p:sldId id="329" r:id="rId30"/>
    <p:sldId id="330" r:id="rId31"/>
    <p:sldId id="331" r:id="rId32"/>
    <p:sldId id="328" r:id="rId33"/>
    <p:sldId id="332" r:id="rId34"/>
    <p:sldId id="333" r:id="rId35"/>
    <p:sldId id="334" r:id="rId36"/>
    <p:sldId id="336" r:id="rId37"/>
    <p:sldId id="337" r:id="rId38"/>
    <p:sldId id="338" r:id="rId39"/>
    <p:sldId id="339" r:id="rId40"/>
    <p:sldId id="340" r:id="rId41"/>
    <p:sldId id="341" r:id="rId42"/>
    <p:sldId id="342" r:id="rId43"/>
    <p:sldId id="344" r:id="rId44"/>
    <p:sldId id="345" r:id="rId45"/>
    <p:sldId id="346" r:id="rId46"/>
    <p:sldId id="347" r:id="rId47"/>
    <p:sldId id="348" r:id="rId48"/>
    <p:sldId id="349" r:id="rId49"/>
    <p:sldId id="350" r:id="rId50"/>
    <p:sldId id="352" r:id="rId51"/>
    <p:sldId id="351" r:id="rId52"/>
    <p:sldId id="353" r:id="rId53"/>
    <p:sldId id="354" r:id="rId54"/>
    <p:sldId id="355" r:id="rId55"/>
    <p:sldId id="356" r:id="rId56"/>
    <p:sldId id="357" r:id="rId57"/>
    <p:sldId id="358" r:id="rId58"/>
    <p:sldId id="359" r:id="rId59"/>
    <p:sldId id="360" r:id="rId60"/>
    <p:sldId id="361" r:id="rId61"/>
    <p:sldId id="362" r:id="rId62"/>
    <p:sldId id="363" r:id="rId63"/>
    <p:sldId id="317" r:id="rId64"/>
    <p:sldId id="327" r:id="rId65"/>
    <p:sldId id="33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chin Gautam" initials="SG" lastIdx="1" clrIdx="0">
    <p:extLst>
      <p:ext uri="{19B8F6BF-5375-455C-9EA6-DF929625EA0E}">
        <p15:presenceInfo xmlns:p15="http://schemas.microsoft.com/office/powerpoint/2012/main" userId="c0b3598393d222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21" autoAdjust="0"/>
    <p:restoredTop sz="94619" autoAdjust="0"/>
  </p:normalViewPr>
  <p:slideViewPr>
    <p:cSldViewPr snapToGrid="0">
      <p:cViewPr>
        <p:scale>
          <a:sx n="75" d="100"/>
          <a:sy n="75" d="100"/>
        </p:scale>
        <p:origin x="840"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44000"/>
            <a:lum/>
          </a:blip>
          <a:srcRect/>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8559"/>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76170" y="771849"/>
            <a:ext cx="3214307" cy="2901694"/>
          </a:xfrm>
          <a:solidFill>
            <a:schemeClr val="tx2">
              <a:lumMod val="10000"/>
            </a:schemeClr>
          </a:solidFill>
        </p:spPr>
        <p:txBody>
          <a:bodyPr anchor="b">
            <a:normAutofit/>
          </a:bodyPr>
          <a:lstStyle/>
          <a:p>
            <a:r>
              <a:rPr lang="en-US" sz="4400" dirty="0">
                <a:solidFill>
                  <a:schemeClr val="tx1"/>
                </a:solidFill>
              </a:rPr>
              <a:t>INTRA- BUDDY</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84837" y="3673543"/>
            <a:ext cx="3205640" cy="774186"/>
          </a:xfrm>
          <a:solidFill>
            <a:schemeClr val="tx2">
              <a:lumMod val="10000"/>
            </a:schemeClr>
          </a:solidFill>
        </p:spPr>
        <p:txBody>
          <a:bodyPr anchor="t">
            <a:normAutofit fontScale="85000" lnSpcReduction="10000"/>
          </a:bodyPr>
          <a:lstStyle/>
          <a:p>
            <a:pPr>
              <a:lnSpc>
                <a:spcPct val="100000"/>
              </a:lnSpc>
            </a:pPr>
            <a:r>
              <a:rPr lang="en-US" sz="1600" dirty="0"/>
              <a:t>Project Phase 1</a:t>
            </a:r>
          </a:p>
          <a:p>
            <a:pPr>
              <a:lnSpc>
                <a:spcPct val="100000"/>
              </a:lnSpc>
            </a:pPr>
            <a:r>
              <a:rPr lang="en-US" sz="1600" dirty="0"/>
              <a:t>Guided by PROF. </a:t>
            </a:r>
            <a:r>
              <a:rPr lang="en-US" sz="1600" dirty="0" err="1"/>
              <a:t>R.B.Keskar</a:t>
            </a:r>
            <a:endParaRPr lang="en-US" sz="1600" dirty="0"/>
          </a:p>
        </p:txBody>
      </p:sp>
      <p:sp>
        <p:nvSpPr>
          <p:cNvPr id="5" name="Rectangle 4">
            <a:extLst>
              <a:ext uri="{FF2B5EF4-FFF2-40B4-BE49-F238E27FC236}">
                <a16:creationId xmlns:a16="http://schemas.microsoft.com/office/drawing/2014/main" id="{9EA6DA7A-3942-4E54-AE32-BD7931339FD3}"/>
              </a:ext>
            </a:extLst>
          </p:cNvPr>
          <p:cNvSpPr/>
          <p:nvPr/>
        </p:nvSpPr>
        <p:spPr>
          <a:xfrm>
            <a:off x="8184837" y="4691903"/>
            <a:ext cx="3205640" cy="1749669"/>
          </a:xfrm>
          <a:prstGeom prst="rect">
            <a:avLst/>
          </a:prstGeom>
          <a:solidFill>
            <a:schemeClr val="tx2">
              <a:lumMod val="1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Bahnschrift Light" panose="020B0502040204020203" pitchFamily="34" charset="0"/>
              </a:rPr>
              <a:t>TEAM</a:t>
            </a:r>
          </a:p>
          <a:p>
            <a:r>
              <a:rPr lang="en-IN" sz="1600" dirty="0">
                <a:latin typeface="Bahnschrift Light" panose="020B0502040204020203" pitchFamily="34" charset="0"/>
              </a:rPr>
              <a:t>Shreyas </a:t>
            </a:r>
            <a:r>
              <a:rPr lang="en-IN" sz="1600" dirty="0" err="1">
                <a:latin typeface="Bahnschrift Light" panose="020B0502040204020203" pitchFamily="34" charset="0"/>
              </a:rPr>
              <a:t>Deshmane</a:t>
            </a:r>
            <a:r>
              <a:rPr lang="en-IN" sz="1600" dirty="0">
                <a:latin typeface="Bahnschrift Light" panose="020B0502040204020203" pitchFamily="34" charset="0"/>
              </a:rPr>
              <a:t> BT18CSE016</a:t>
            </a:r>
          </a:p>
          <a:p>
            <a:r>
              <a:rPr lang="en-IN" sz="1600" dirty="0">
                <a:latin typeface="Bahnschrift Light" panose="020B0502040204020203" pitchFamily="34" charset="0"/>
              </a:rPr>
              <a:t>Hrishikesh More BT18CSE092</a:t>
            </a:r>
          </a:p>
          <a:p>
            <a:r>
              <a:rPr lang="en-IN" sz="1600" dirty="0" err="1">
                <a:latin typeface="Bahnschrift Light" panose="020B0502040204020203" pitchFamily="34" charset="0"/>
              </a:rPr>
              <a:t>Ansh</a:t>
            </a:r>
            <a:r>
              <a:rPr lang="en-IN" sz="1600" dirty="0">
                <a:latin typeface="Bahnschrift Light" panose="020B0502040204020203" pitchFamily="34" charset="0"/>
              </a:rPr>
              <a:t> Rathod BT18CSE132</a:t>
            </a:r>
          </a:p>
          <a:p>
            <a:r>
              <a:rPr lang="en-IN" sz="1600" dirty="0">
                <a:latin typeface="Bahnschrift Light" panose="020B0502040204020203" pitchFamily="34" charset="0"/>
              </a:rPr>
              <a:t>Sachin Gautam BT18CSE122</a:t>
            </a:r>
          </a:p>
          <a:p>
            <a:r>
              <a:rPr lang="en-IN" sz="1600" dirty="0">
                <a:latin typeface="Bahnschrift Light" panose="020B0502040204020203" pitchFamily="34" charset="0"/>
              </a:rPr>
              <a:t>Pankaj Sharma BT18CSE086</a:t>
            </a:r>
          </a:p>
        </p:txBody>
      </p:sp>
      <p:sp>
        <p:nvSpPr>
          <p:cNvPr id="6" name="Rectangle 5">
            <a:extLst>
              <a:ext uri="{FF2B5EF4-FFF2-40B4-BE49-F238E27FC236}">
                <a16:creationId xmlns:a16="http://schemas.microsoft.com/office/drawing/2014/main" id="{0D65E518-BD66-41E7-AB8A-1EFBD1D841FD}"/>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C563-DED9-4D3F-90E9-52E7547D7235}"/>
              </a:ext>
            </a:extLst>
          </p:cNvPr>
          <p:cNvSpPr>
            <a:spLocks noGrp="1"/>
          </p:cNvSpPr>
          <p:nvPr>
            <p:ph type="title"/>
          </p:nvPr>
        </p:nvSpPr>
        <p:spPr>
          <a:xfrm>
            <a:off x="1097280" y="988908"/>
            <a:ext cx="10058400" cy="1450757"/>
          </a:xfrm>
        </p:spPr>
        <p:txBody>
          <a:bodyPr/>
          <a:lstStyle/>
          <a:p>
            <a:r>
              <a:rPr lang="en-US" dirty="0"/>
              <a:t>How will It facilitate the users?</a:t>
            </a:r>
            <a:br>
              <a:rPr lang="en-US" dirty="0"/>
            </a:br>
            <a:endParaRPr lang="en-IN" dirty="0"/>
          </a:p>
        </p:txBody>
      </p:sp>
      <p:sp>
        <p:nvSpPr>
          <p:cNvPr id="3" name="Content Placeholder 2">
            <a:extLst>
              <a:ext uri="{FF2B5EF4-FFF2-40B4-BE49-F238E27FC236}">
                <a16:creationId xmlns:a16="http://schemas.microsoft.com/office/drawing/2014/main" id="{E6D7D9E6-B76D-40AD-958D-5A73961182AE}"/>
              </a:ext>
            </a:extLst>
          </p:cNvPr>
          <p:cNvSpPr>
            <a:spLocks noGrp="1"/>
          </p:cNvSpPr>
          <p:nvPr>
            <p:ph idx="1"/>
          </p:nvPr>
        </p:nvSpPr>
        <p:spPr/>
        <p:txBody>
          <a:bodyPr>
            <a:normAutofit/>
          </a:bodyPr>
          <a:lstStyle/>
          <a:p>
            <a:pPr>
              <a:buFont typeface="Wingdings" panose="05000000000000000000" pitchFamily="2" charset="2"/>
              <a:buChar char="v"/>
            </a:pPr>
            <a:r>
              <a:rPr lang="en-IN" sz="2400" dirty="0"/>
              <a:t>Our Product will basically help the users to find a proper trade opportunity. </a:t>
            </a:r>
          </a:p>
          <a:p>
            <a:pPr>
              <a:buFont typeface="Wingdings" panose="05000000000000000000" pitchFamily="2" charset="2"/>
              <a:buChar char="v"/>
            </a:pPr>
            <a:r>
              <a:rPr lang="en-IN" sz="2400" dirty="0"/>
              <a:t>As it is completely based on Technical analysis we can expect a high success rate above 90%.</a:t>
            </a:r>
          </a:p>
          <a:p>
            <a:pPr>
              <a:buFont typeface="Wingdings" panose="05000000000000000000" pitchFamily="2" charset="2"/>
              <a:buChar char="v"/>
            </a:pPr>
            <a:r>
              <a:rPr lang="en-IN" sz="2400" dirty="0"/>
              <a:t>To overcome with the remaining 10% the user can allot a stop loss ranging from </a:t>
            </a:r>
            <a:r>
              <a:rPr lang="en-IN" sz="2400" b="0" i="0" dirty="0">
                <a:effectLst/>
              </a:rPr>
              <a:t>± 0.25% to ±1% </a:t>
            </a:r>
            <a:r>
              <a:rPr lang="en-IN" sz="2400" dirty="0"/>
              <a:t>According to the trade the user wants to execute and the maximum risk he can afford.</a:t>
            </a:r>
          </a:p>
        </p:txBody>
      </p:sp>
      <p:sp>
        <p:nvSpPr>
          <p:cNvPr id="4" name="Rectangle 3">
            <a:extLst>
              <a:ext uri="{FF2B5EF4-FFF2-40B4-BE49-F238E27FC236}">
                <a16:creationId xmlns:a16="http://schemas.microsoft.com/office/drawing/2014/main" id="{95EB72D0-6CD2-46E3-9E77-594AD55A1DBD}"/>
              </a:ext>
            </a:extLst>
          </p:cNvPr>
          <p:cNvSpPr/>
          <p:nvPr/>
        </p:nvSpPr>
        <p:spPr>
          <a:xfrm>
            <a:off x="202223" y="149469"/>
            <a:ext cx="457534" cy="313518"/>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10</a:t>
            </a:r>
          </a:p>
        </p:txBody>
      </p:sp>
    </p:spTree>
    <p:extLst>
      <p:ext uri="{BB962C8B-B14F-4D97-AF65-F5344CB8AC3E}">
        <p14:creationId xmlns:p14="http://schemas.microsoft.com/office/powerpoint/2010/main" val="2918630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FD2AD-AB15-4CE3-A2A1-A76D19E4218E}"/>
              </a:ext>
            </a:extLst>
          </p:cNvPr>
          <p:cNvSpPr>
            <a:spLocks noGrp="1"/>
          </p:cNvSpPr>
          <p:nvPr>
            <p:ph type="title"/>
          </p:nvPr>
        </p:nvSpPr>
        <p:spPr>
          <a:xfrm>
            <a:off x="1097280" y="840518"/>
            <a:ext cx="10058400" cy="1450757"/>
          </a:xfrm>
        </p:spPr>
        <p:txBody>
          <a:bodyPr>
            <a:normAutofit/>
          </a:bodyPr>
          <a:lstStyle/>
          <a:p>
            <a:r>
              <a:rPr lang="en-IN" sz="4000" dirty="0">
                <a:effectLst/>
                <a:ea typeface="Calibri" panose="020F0502020204030204" pitchFamily="34" charset="0"/>
                <a:cs typeface="Mangal" panose="02040503050203030202" pitchFamily="18" charset="0"/>
              </a:rPr>
              <a:t>How we are going to solve the Problem?</a:t>
            </a:r>
            <a:br>
              <a:rPr lang="en-IN" sz="3200" b="1" dirty="0">
                <a:effectLst/>
                <a:latin typeface="Calibri" panose="020F0502020204030204" pitchFamily="34" charset="0"/>
                <a:ea typeface="Calibri" panose="020F0502020204030204" pitchFamily="34" charset="0"/>
                <a:cs typeface="Mangal" panose="02040503050203030202" pitchFamily="18" charset="0"/>
              </a:rPr>
            </a:br>
            <a:endParaRPr lang="en-IN" sz="3200" dirty="0"/>
          </a:p>
        </p:txBody>
      </p:sp>
      <p:sp>
        <p:nvSpPr>
          <p:cNvPr id="3" name="Content Placeholder 2">
            <a:extLst>
              <a:ext uri="{FF2B5EF4-FFF2-40B4-BE49-F238E27FC236}">
                <a16:creationId xmlns:a16="http://schemas.microsoft.com/office/drawing/2014/main" id="{CDAA73E2-F3BA-4A02-B57D-007175F0E9EF}"/>
              </a:ext>
            </a:extLst>
          </p:cNvPr>
          <p:cNvSpPr>
            <a:spLocks noGrp="1"/>
          </p:cNvSpPr>
          <p:nvPr>
            <p:ph idx="1"/>
          </p:nvPr>
        </p:nvSpPr>
        <p:spPr/>
        <p:txBody>
          <a:bodyPr/>
          <a:lstStyle/>
          <a:p>
            <a:pPr>
              <a:buClr>
                <a:srgbClr val="EC7016"/>
              </a:buClr>
              <a:buFont typeface="Courier New" panose="02070309020205020404" pitchFamily="49" charset="0"/>
              <a:buChar char="o"/>
              <a:defRPr/>
            </a:pPr>
            <a:r>
              <a:rPr kumimoji="0" lang="en-IN" sz="19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The problem with estimating the stock price will remain a problem if a better stock market prediction algorithm is not proposed.</a:t>
            </a:r>
          </a:p>
          <a:p>
            <a:pPr>
              <a:buClr>
                <a:srgbClr val="EC7016"/>
              </a:buClr>
              <a:buFont typeface="Courier New" panose="02070309020205020404" pitchFamily="49" charset="0"/>
              <a:buChar char="o"/>
              <a:defRPr/>
            </a:pPr>
            <a:r>
              <a:rPr lang="en-IN" dirty="0">
                <a:solidFill>
                  <a:prstClr val="black">
                    <a:lumMod val="75000"/>
                    <a:lumOff val="25000"/>
                  </a:prstClr>
                </a:solidFill>
                <a:latin typeface="Franklin Gothic Book" panose="020F0502020204030204"/>
              </a:rPr>
              <a:t>So here We are contemplating towards the study of stock market using technical analysis.</a:t>
            </a:r>
          </a:p>
          <a:p>
            <a:pPr>
              <a:buClr>
                <a:srgbClr val="EC7016"/>
              </a:buClr>
              <a:buFont typeface="Courier New" panose="02070309020205020404" pitchFamily="49" charset="0"/>
              <a:buChar char="o"/>
              <a:defRPr/>
            </a:pPr>
            <a:r>
              <a:rPr lang="en-IN" dirty="0">
                <a:solidFill>
                  <a:prstClr val="black">
                    <a:lumMod val="75000"/>
                    <a:lumOff val="25000"/>
                  </a:prstClr>
                </a:solidFill>
                <a:latin typeface="Franklin Gothic Book" panose="020F0502020204030204"/>
              </a:rPr>
              <a:t>This is how we are going to Execute:</a:t>
            </a:r>
          </a:p>
          <a:p>
            <a:pPr>
              <a:buClr>
                <a:srgbClr val="EC7016"/>
              </a:buClr>
              <a:buFont typeface="Courier New" panose="02070309020205020404" pitchFamily="49" charset="0"/>
              <a:buChar char="o"/>
              <a:defRPr/>
            </a:pPr>
            <a:endParaRPr lang="en-IN" dirty="0">
              <a:solidFill>
                <a:prstClr val="black">
                  <a:lumMod val="75000"/>
                  <a:lumOff val="25000"/>
                </a:prstClr>
              </a:solidFill>
              <a:latin typeface="Franklin Gothic Book" panose="020F0502020204030204"/>
            </a:endParaRPr>
          </a:p>
          <a:p>
            <a:pPr marL="91440" marR="0" lvl="0" indent="-91440" algn="l" defTabSz="914400" rtl="0" eaLnBrk="1" fontAlgn="auto" latinLnBrk="0" hangingPunct="1">
              <a:lnSpc>
                <a:spcPct val="110000"/>
              </a:lnSpc>
              <a:spcBef>
                <a:spcPts val="1200"/>
              </a:spcBef>
              <a:spcAft>
                <a:spcPts val="200"/>
              </a:spcAft>
              <a:buClr>
                <a:srgbClr val="EC7016"/>
              </a:buClr>
              <a:buSzPct val="100000"/>
              <a:buFont typeface="Calibri" panose="020F0502020204030204" pitchFamily="34" charset="0"/>
              <a:buChar char=" "/>
              <a:tabLst/>
              <a:defRPr/>
            </a:pPr>
            <a:endParaRPr kumimoji="0" lang="en-IN" sz="19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endParaRPr>
          </a:p>
          <a:p>
            <a:endParaRPr lang="en-IN" dirty="0"/>
          </a:p>
        </p:txBody>
      </p:sp>
      <p:sp>
        <p:nvSpPr>
          <p:cNvPr id="4" name="Content Placeholder 2">
            <a:extLst>
              <a:ext uri="{FF2B5EF4-FFF2-40B4-BE49-F238E27FC236}">
                <a16:creationId xmlns:a16="http://schemas.microsoft.com/office/drawing/2014/main" id="{C052D9AC-7528-4214-8D07-D5C90BE5FF9F}"/>
              </a:ext>
            </a:extLst>
          </p:cNvPr>
          <p:cNvSpPr txBox="1">
            <a:spLocks/>
          </p:cNvSpPr>
          <p:nvPr/>
        </p:nvSpPr>
        <p:spPr>
          <a:xfrm>
            <a:off x="1173481" y="3913190"/>
            <a:ext cx="9905998" cy="4419600"/>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sz="1600" b="1" dirty="0"/>
              <a:t>Step 1: Adding Lots of Analysed charts in training set</a:t>
            </a:r>
          </a:p>
          <a:p>
            <a:r>
              <a:rPr lang="en-IN" sz="1600" b="1" dirty="0"/>
              <a:t>Step 2: Taking input from users for target chart</a:t>
            </a:r>
          </a:p>
          <a:p>
            <a:r>
              <a:rPr lang="en-IN" sz="1600" b="1" dirty="0"/>
              <a:t>Step 3: Comparing target chart with all charts available in training sets</a:t>
            </a:r>
          </a:p>
          <a:p>
            <a:r>
              <a:rPr lang="en-IN" sz="1600" b="1" dirty="0"/>
              <a:t>Step 4: Finding most optimal amongst them </a:t>
            </a:r>
          </a:p>
          <a:p>
            <a:r>
              <a:rPr lang="en-IN" sz="1600" b="1" dirty="0"/>
              <a:t>Step 5: Desired output to the user</a:t>
            </a:r>
          </a:p>
        </p:txBody>
      </p:sp>
      <p:sp>
        <p:nvSpPr>
          <p:cNvPr id="6" name="Rectangle 5">
            <a:extLst>
              <a:ext uri="{FF2B5EF4-FFF2-40B4-BE49-F238E27FC236}">
                <a16:creationId xmlns:a16="http://schemas.microsoft.com/office/drawing/2014/main" id="{142911FD-74A4-4781-AAA7-9B1C4044E1E6}"/>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11</a:t>
            </a:r>
          </a:p>
        </p:txBody>
      </p:sp>
    </p:spTree>
    <p:extLst>
      <p:ext uri="{BB962C8B-B14F-4D97-AF65-F5344CB8AC3E}">
        <p14:creationId xmlns:p14="http://schemas.microsoft.com/office/powerpoint/2010/main" val="248660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785E65-4D40-4341-A652-B79E9169F1C4}"/>
              </a:ext>
            </a:extLst>
          </p:cNvPr>
          <p:cNvSpPr txBox="1"/>
          <p:nvPr/>
        </p:nvSpPr>
        <p:spPr>
          <a:xfrm>
            <a:off x="1114425" y="2051388"/>
            <a:ext cx="6096000" cy="2092881"/>
          </a:xfrm>
          <a:prstGeom prst="rect">
            <a:avLst/>
          </a:prstGeom>
          <a:noFill/>
        </p:spPr>
        <p:txBody>
          <a:bodyPr wrap="square">
            <a:spAutoFit/>
          </a:bodyPr>
          <a:lstStyle/>
          <a:p>
            <a:pPr marL="457200" indent="-457200">
              <a:buFont typeface="+mj-lt"/>
              <a:buAutoNum type="arabicPeriod"/>
            </a:pPr>
            <a:r>
              <a:rPr lang="en-IN" sz="2800" dirty="0"/>
              <a:t>CNN</a:t>
            </a:r>
          </a:p>
          <a:p>
            <a:pPr marL="457200" indent="-457200">
              <a:buFont typeface="+mj-lt"/>
              <a:buAutoNum type="arabicPeriod"/>
            </a:pPr>
            <a:r>
              <a:rPr lang="en-IN" sz="2800" dirty="0"/>
              <a:t>Linear Regression</a:t>
            </a:r>
          </a:p>
          <a:p>
            <a:pPr marL="457200" indent="-457200">
              <a:buFont typeface="+mj-lt"/>
              <a:buAutoNum type="arabicPeriod"/>
            </a:pPr>
            <a:r>
              <a:rPr lang="en-IN" sz="2800" dirty="0"/>
              <a:t>Time Series</a:t>
            </a:r>
          </a:p>
          <a:p>
            <a:pPr marL="457200" indent="-457200">
              <a:buFont typeface="+mj-lt"/>
              <a:buAutoNum type="arabicPeriod"/>
            </a:pPr>
            <a:r>
              <a:rPr lang="en-IN" sz="2800" dirty="0"/>
              <a:t>Reinforcement Learning</a:t>
            </a:r>
          </a:p>
          <a:p>
            <a:endParaRPr lang="en-IN" dirty="0"/>
          </a:p>
        </p:txBody>
      </p:sp>
      <p:sp>
        <p:nvSpPr>
          <p:cNvPr id="5" name="Rectangle 4">
            <a:extLst>
              <a:ext uri="{FF2B5EF4-FFF2-40B4-BE49-F238E27FC236}">
                <a16:creationId xmlns:a16="http://schemas.microsoft.com/office/drawing/2014/main" id="{95DBADE4-E69F-4717-A256-E46EB7C6E4A1}"/>
              </a:ext>
            </a:extLst>
          </p:cNvPr>
          <p:cNvSpPr/>
          <p:nvPr/>
        </p:nvSpPr>
        <p:spPr>
          <a:xfrm>
            <a:off x="1047750" y="971550"/>
            <a:ext cx="10439400" cy="1276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i="0" u="none" strike="noStrike" kern="1200" cap="none" spc="0" normalizeH="0" baseline="0" noProof="0" dirty="0">
                <a:ln>
                  <a:noFill/>
                </a:ln>
                <a:solidFill>
                  <a:prstClr val="black"/>
                </a:solidFill>
                <a:effectLst/>
                <a:uLnTx/>
                <a:uFillTx/>
                <a:latin typeface="+mj-lt"/>
                <a:ea typeface="+mn-ea"/>
                <a:cs typeface="+mn-cs"/>
              </a:rPr>
              <a:t>Possible Algorithms which we are going to work on to find the most optimum solution</a:t>
            </a:r>
          </a:p>
          <a:p>
            <a:pPr algn="ctr"/>
            <a:endParaRPr lang="en-IN" sz="3200" dirty="0">
              <a:latin typeface="+mj-lt"/>
            </a:endParaRPr>
          </a:p>
        </p:txBody>
      </p:sp>
      <p:sp>
        <p:nvSpPr>
          <p:cNvPr id="6" name="Rectangle 5">
            <a:extLst>
              <a:ext uri="{FF2B5EF4-FFF2-40B4-BE49-F238E27FC236}">
                <a16:creationId xmlns:a16="http://schemas.microsoft.com/office/drawing/2014/main" id="{F25A73E4-E310-4EF6-A7D1-D15D09494AE5}"/>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12</a:t>
            </a:r>
          </a:p>
        </p:txBody>
      </p:sp>
    </p:spTree>
    <p:extLst>
      <p:ext uri="{BB962C8B-B14F-4D97-AF65-F5344CB8AC3E}">
        <p14:creationId xmlns:p14="http://schemas.microsoft.com/office/powerpoint/2010/main" val="400251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944E-C7B6-447B-BE12-7AB5F2C86E7C}"/>
              </a:ext>
            </a:extLst>
          </p:cNvPr>
          <p:cNvSpPr>
            <a:spLocks noGrp="1"/>
          </p:cNvSpPr>
          <p:nvPr>
            <p:ph type="title"/>
          </p:nvPr>
        </p:nvSpPr>
        <p:spPr>
          <a:xfrm>
            <a:off x="981075" y="286603"/>
            <a:ext cx="10363200" cy="1450757"/>
          </a:xfrm>
        </p:spPr>
        <p:txBody>
          <a:bodyPr/>
          <a:lstStyle/>
          <a:p>
            <a:r>
              <a:rPr lang="en-IN" dirty="0"/>
              <a:t>CNN(convolutional Neural Network)</a:t>
            </a:r>
          </a:p>
        </p:txBody>
      </p:sp>
      <p:sp>
        <p:nvSpPr>
          <p:cNvPr id="3" name="Content Placeholder 2">
            <a:extLst>
              <a:ext uri="{FF2B5EF4-FFF2-40B4-BE49-F238E27FC236}">
                <a16:creationId xmlns:a16="http://schemas.microsoft.com/office/drawing/2014/main" id="{D03ED69E-202A-45FA-9CD0-33292AD1BDF4}"/>
              </a:ext>
            </a:extLst>
          </p:cNvPr>
          <p:cNvSpPr>
            <a:spLocks noGrp="1"/>
          </p:cNvSpPr>
          <p:nvPr>
            <p:ph idx="1"/>
          </p:nvPr>
        </p:nvSpPr>
        <p:spPr>
          <a:xfrm>
            <a:off x="981075" y="2028825"/>
            <a:ext cx="4707548" cy="3840267"/>
          </a:xfrm>
        </p:spPr>
        <p:txBody>
          <a:bodyPr>
            <a:normAutofit/>
          </a:bodyPr>
          <a:lstStyle/>
          <a:p>
            <a:pPr>
              <a:buFont typeface="Wingdings" panose="05000000000000000000" pitchFamily="2" charset="2"/>
              <a:buChar char="Ø"/>
            </a:pPr>
            <a:r>
              <a:rPr lang="en-US" sz="1600" dirty="0"/>
              <a:t>CNN takes </a:t>
            </a:r>
            <a:r>
              <a:rPr lang="en-US" sz="1600" dirty="0" err="1"/>
              <a:t>input,assign</a:t>
            </a:r>
            <a:r>
              <a:rPr lang="en-US" sz="1600" dirty="0"/>
              <a:t> importance to various objects in image and differentiate between them.</a:t>
            </a:r>
          </a:p>
          <a:p>
            <a:pPr>
              <a:buFont typeface="Wingdings" panose="05000000000000000000" pitchFamily="2" charset="2"/>
              <a:buChar char="Ø"/>
            </a:pPr>
            <a:r>
              <a:rPr lang="en-US" sz="1600" dirty="0"/>
              <a:t>2 types of result :</a:t>
            </a:r>
          </a:p>
          <a:p>
            <a:pPr marL="0" indent="0">
              <a:buNone/>
            </a:pPr>
            <a:r>
              <a:rPr lang="en-US" sz="1600" dirty="0"/>
              <a:t>	1.convolved feature is reduced in dimension       	2.convolved feature increases or remains 	same in dimension</a:t>
            </a:r>
          </a:p>
          <a:p>
            <a:pPr>
              <a:buFont typeface="Wingdings" panose="05000000000000000000" pitchFamily="2" charset="2"/>
              <a:buChar char="Ø"/>
            </a:pPr>
            <a:r>
              <a:rPr lang="en-US" sz="1600" dirty="0"/>
              <a:t>key architectures-</a:t>
            </a:r>
            <a:r>
              <a:rPr lang="en-US" sz="1600" dirty="0" err="1"/>
              <a:t>VGGNEt</a:t>
            </a:r>
            <a:r>
              <a:rPr lang="en-US" sz="1600" dirty="0"/>
              <a:t> , </a:t>
            </a:r>
            <a:r>
              <a:rPr lang="en-US" sz="1600" dirty="0" err="1"/>
              <a:t>GoogleNET</a:t>
            </a:r>
            <a:endParaRPr lang="en-IN" sz="1600" dirty="0"/>
          </a:p>
        </p:txBody>
      </p:sp>
      <p:pic>
        <p:nvPicPr>
          <p:cNvPr id="6" name="Picture 5">
            <a:extLst>
              <a:ext uri="{FF2B5EF4-FFF2-40B4-BE49-F238E27FC236}">
                <a16:creationId xmlns:a16="http://schemas.microsoft.com/office/drawing/2014/main" id="{AA57C76D-AC03-40FA-80BA-5776D8883AED}"/>
              </a:ext>
            </a:extLst>
          </p:cNvPr>
          <p:cNvPicPr>
            <a:picLocks noChangeAspect="1"/>
          </p:cNvPicPr>
          <p:nvPr/>
        </p:nvPicPr>
        <p:blipFill>
          <a:blip r:embed="rId2"/>
          <a:stretch>
            <a:fillRect/>
          </a:stretch>
        </p:blipFill>
        <p:spPr>
          <a:xfrm>
            <a:off x="5780973" y="2108201"/>
            <a:ext cx="6268152" cy="3760891"/>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DCAC0269-EC9D-49B0-9664-C82089F16DE6}"/>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13</a:t>
            </a:r>
          </a:p>
        </p:txBody>
      </p:sp>
    </p:spTree>
    <p:extLst>
      <p:ext uri="{BB962C8B-B14F-4D97-AF65-F5344CB8AC3E}">
        <p14:creationId xmlns:p14="http://schemas.microsoft.com/office/powerpoint/2010/main" val="276096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1DB44-E686-4115-B0D5-734FC80BD7D3}"/>
              </a:ext>
            </a:extLst>
          </p:cNvPr>
          <p:cNvSpPr>
            <a:spLocks noGrp="1"/>
          </p:cNvSpPr>
          <p:nvPr>
            <p:ph type="title"/>
          </p:nvPr>
        </p:nvSpPr>
        <p:spPr>
          <a:xfrm>
            <a:off x="1097280" y="1058128"/>
            <a:ext cx="10058400" cy="1450757"/>
          </a:xfrm>
        </p:spPr>
        <p:txBody>
          <a:bodyPr/>
          <a:lstStyle/>
          <a:p>
            <a:r>
              <a:rPr lang="en-IN" sz="4800" dirty="0"/>
              <a:t>Linear Regression</a:t>
            </a:r>
            <a:br>
              <a:rPr lang="en-IN" sz="4800" dirty="0"/>
            </a:br>
            <a:endParaRPr lang="en-IN" dirty="0"/>
          </a:p>
        </p:txBody>
      </p:sp>
      <p:sp>
        <p:nvSpPr>
          <p:cNvPr id="3" name="Content Placeholder 2">
            <a:extLst>
              <a:ext uri="{FF2B5EF4-FFF2-40B4-BE49-F238E27FC236}">
                <a16:creationId xmlns:a16="http://schemas.microsoft.com/office/drawing/2014/main" id="{A340D7F0-8FBF-4C65-8465-CF47A827BE50}"/>
              </a:ext>
            </a:extLst>
          </p:cNvPr>
          <p:cNvSpPr>
            <a:spLocks noGrp="1"/>
          </p:cNvSpPr>
          <p:nvPr>
            <p:ph idx="1"/>
          </p:nvPr>
        </p:nvSpPr>
        <p:spPr>
          <a:xfrm>
            <a:off x="1097280" y="2108201"/>
            <a:ext cx="4863905" cy="3760891"/>
          </a:xfrm>
        </p:spPr>
        <p:txBody>
          <a:bodyPr>
            <a:normAutofit fontScale="92500" lnSpcReduction="10000"/>
          </a:bodyPr>
          <a:lstStyle/>
          <a:p>
            <a:pPr>
              <a:buFont typeface="Wingdings" panose="05000000000000000000" pitchFamily="2" charset="2"/>
              <a:buChar char="q"/>
            </a:pPr>
            <a:r>
              <a:rPr lang="en-US" dirty="0"/>
              <a:t>Linear regression is used for predictions with data that has numeric target variable. </a:t>
            </a:r>
          </a:p>
          <a:p>
            <a:pPr>
              <a:buFont typeface="Wingdings" panose="05000000000000000000" pitchFamily="2" charset="2"/>
              <a:buChar char="q"/>
            </a:pPr>
            <a:r>
              <a:rPr lang="en-US" dirty="0"/>
              <a:t>During prediction we use some variables as dependent variables and few considered as independent variables. </a:t>
            </a:r>
          </a:p>
          <a:p>
            <a:pPr>
              <a:buFont typeface="Wingdings" panose="05000000000000000000" pitchFamily="2" charset="2"/>
              <a:buChar char="q"/>
            </a:pPr>
            <a:r>
              <a:rPr lang="en-US" dirty="0"/>
              <a:t>In situation when there is one dependent and one independent variable, we prefer to use linear regression methodologies.</a:t>
            </a:r>
          </a:p>
          <a:p>
            <a:pPr>
              <a:buFont typeface="Wingdings" panose="05000000000000000000" pitchFamily="2" charset="2"/>
              <a:buChar char="q"/>
            </a:pPr>
            <a:r>
              <a:rPr lang="en-US" dirty="0"/>
              <a:t> Regression can be single variable or multi variable, it depends upon situation named as single variable or multi variable regression.</a:t>
            </a:r>
            <a:endParaRPr lang="en-IN" dirty="0"/>
          </a:p>
        </p:txBody>
      </p:sp>
      <p:pic>
        <p:nvPicPr>
          <p:cNvPr id="5" name="Picture 4">
            <a:extLst>
              <a:ext uri="{FF2B5EF4-FFF2-40B4-BE49-F238E27FC236}">
                <a16:creationId xmlns:a16="http://schemas.microsoft.com/office/drawing/2014/main" id="{E41CD062-FF6A-4A1A-88E6-33151C9B9F5D}"/>
              </a:ext>
            </a:extLst>
          </p:cNvPr>
          <p:cNvPicPr>
            <a:picLocks noChangeAspect="1"/>
          </p:cNvPicPr>
          <p:nvPr/>
        </p:nvPicPr>
        <p:blipFill>
          <a:blip r:embed="rId2"/>
          <a:stretch>
            <a:fillRect/>
          </a:stretch>
        </p:blipFill>
        <p:spPr>
          <a:xfrm>
            <a:off x="6096000" y="2038981"/>
            <a:ext cx="5014521" cy="376089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6C1CCF9F-829A-41D6-B296-AF9E2DD327F8}"/>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14</a:t>
            </a:r>
          </a:p>
        </p:txBody>
      </p:sp>
    </p:spTree>
    <p:extLst>
      <p:ext uri="{BB962C8B-B14F-4D97-AF65-F5344CB8AC3E}">
        <p14:creationId xmlns:p14="http://schemas.microsoft.com/office/powerpoint/2010/main" val="3443485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68A-62E4-4842-A2DB-5E4A0C2F1495}"/>
              </a:ext>
            </a:extLst>
          </p:cNvPr>
          <p:cNvSpPr>
            <a:spLocks noGrp="1"/>
          </p:cNvSpPr>
          <p:nvPr>
            <p:ph type="title"/>
          </p:nvPr>
        </p:nvSpPr>
        <p:spPr/>
        <p:txBody>
          <a:bodyPr/>
          <a:lstStyle/>
          <a:p>
            <a:r>
              <a:rPr lang="en-IN" dirty="0"/>
              <a:t>Time Series</a:t>
            </a:r>
          </a:p>
        </p:txBody>
      </p:sp>
      <p:pic>
        <p:nvPicPr>
          <p:cNvPr id="9" name="Content Placeholder 8">
            <a:extLst>
              <a:ext uri="{FF2B5EF4-FFF2-40B4-BE49-F238E27FC236}">
                <a16:creationId xmlns:a16="http://schemas.microsoft.com/office/drawing/2014/main" id="{89C84BA8-06D3-4B0E-9C76-5FE371A15D72}"/>
              </a:ext>
            </a:extLst>
          </p:cNvPr>
          <p:cNvPicPr>
            <a:picLocks noGrp="1" noChangeAspect="1"/>
          </p:cNvPicPr>
          <p:nvPr>
            <p:ph idx="1"/>
          </p:nvPr>
        </p:nvPicPr>
        <p:blipFill>
          <a:blip r:embed="rId2"/>
          <a:stretch>
            <a:fillRect/>
          </a:stretch>
        </p:blipFill>
        <p:spPr>
          <a:xfrm>
            <a:off x="0" y="2247193"/>
            <a:ext cx="6255730" cy="3896432"/>
          </a:xfrm>
        </p:spPr>
      </p:pic>
      <p:sp>
        <p:nvSpPr>
          <p:cNvPr id="11" name="TextBox 10">
            <a:extLst>
              <a:ext uri="{FF2B5EF4-FFF2-40B4-BE49-F238E27FC236}">
                <a16:creationId xmlns:a16="http://schemas.microsoft.com/office/drawing/2014/main" id="{5A3C3113-EF80-46E0-B862-CA2284169C4F}"/>
              </a:ext>
            </a:extLst>
          </p:cNvPr>
          <p:cNvSpPr txBox="1"/>
          <p:nvPr/>
        </p:nvSpPr>
        <p:spPr>
          <a:xfrm>
            <a:off x="6255730" y="2066925"/>
            <a:ext cx="5819775" cy="3693319"/>
          </a:xfrm>
          <a:prstGeom prst="rect">
            <a:avLst/>
          </a:prstGeom>
          <a:noFill/>
        </p:spPr>
        <p:txBody>
          <a:bodyPr wrap="square">
            <a:spAutoFit/>
          </a:bodyPr>
          <a:lstStyle/>
          <a:p>
            <a:pPr marL="285750" indent="-285750">
              <a:buFontTx/>
              <a:buChar char="-"/>
            </a:pPr>
            <a:r>
              <a:rPr lang="en-US" dirty="0"/>
              <a:t>A time series is a data set that tracks a sample over time.</a:t>
            </a:r>
          </a:p>
          <a:p>
            <a:pPr marL="285750" indent="-285750">
              <a:buFontTx/>
              <a:buChar char="-"/>
            </a:pPr>
            <a:r>
              <a:rPr lang="en-US" dirty="0"/>
              <a:t>In particular, a time series allows one to see what factors influence certain variables from period to period.</a:t>
            </a:r>
          </a:p>
          <a:p>
            <a:pPr marL="285750" indent="-285750">
              <a:buFontTx/>
              <a:buChar char="-"/>
            </a:pPr>
            <a:r>
              <a:rPr lang="en-US" dirty="0"/>
              <a:t>Time series analysis can be useful to see how a given asset, security, or economic variable changes over time.</a:t>
            </a:r>
          </a:p>
          <a:p>
            <a:pPr marL="285750" indent="-285750">
              <a:buFontTx/>
              <a:buChar char="-"/>
            </a:pPr>
            <a:r>
              <a:rPr lang="en-US" dirty="0"/>
              <a:t>Forecasting methods using time series are used in both fundamental and technical analysis.</a:t>
            </a:r>
          </a:p>
          <a:p>
            <a:pPr marL="285750" indent="-285750">
              <a:buFontTx/>
              <a:buChar char="-"/>
            </a:pPr>
            <a:r>
              <a:rPr lang="en-US" dirty="0"/>
              <a:t>Although cross-sectional data is seen as the opposite of time series, the two are often used together in practice.</a:t>
            </a:r>
            <a:endParaRPr lang="en-IN" dirty="0"/>
          </a:p>
        </p:txBody>
      </p:sp>
      <p:sp>
        <p:nvSpPr>
          <p:cNvPr id="5" name="Rectangle 4">
            <a:extLst>
              <a:ext uri="{FF2B5EF4-FFF2-40B4-BE49-F238E27FC236}">
                <a16:creationId xmlns:a16="http://schemas.microsoft.com/office/drawing/2014/main" id="{04BF0053-CDC3-4AEA-96B8-9A41E0A2EEBF}"/>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15</a:t>
            </a:r>
          </a:p>
        </p:txBody>
      </p:sp>
    </p:spTree>
    <p:extLst>
      <p:ext uri="{BB962C8B-B14F-4D97-AF65-F5344CB8AC3E}">
        <p14:creationId xmlns:p14="http://schemas.microsoft.com/office/powerpoint/2010/main" val="126292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70EBD-BE68-4682-932B-5BA6E2C72C7D}"/>
              </a:ext>
            </a:extLst>
          </p:cNvPr>
          <p:cNvSpPr>
            <a:spLocks noGrp="1"/>
          </p:cNvSpPr>
          <p:nvPr>
            <p:ph type="title"/>
          </p:nvPr>
        </p:nvSpPr>
        <p:spPr>
          <a:xfrm>
            <a:off x="1066800" y="439003"/>
            <a:ext cx="10058400" cy="1450757"/>
          </a:xfrm>
        </p:spPr>
        <p:txBody>
          <a:bodyPr/>
          <a:lstStyle/>
          <a:p>
            <a:r>
              <a:rPr lang="en-IN" sz="4800" dirty="0"/>
              <a:t>Reinforcement learning (RL) </a:t>
            </a:r>
            <a:endParaRPr lang="en-IN" dirty="0"/>
          </a:p>
        </p:txBody>
      </p:sp>
      <p:sp>
        <p:nvSpPr>
          <p:cNvPr id="3" name="Content Placeholder 2">
            <a:extLst>
              <a:ext uri="{FF2B5EF4-FFF2-40B4-BE49-F238E27FC236}">
                <a16:creationId xmlns:a16="http://schemas.microsoft.com/office/drawing/2014/main" id="{97AC5E52-591E-45CA-A6A9-2F5EC5C32ACD}"/>
              </a:ext>
            </a:extLst>
          </p:cNvPr>
          <p:cNvSpPr>
            <a:spLocks noGrp="1"/>
          </p:cNvSpPr>
          <p:nvPr>
            <p:ph idx="1"/>
          </p:nvPr>
        </p:nvSpPr>
        <p:spPr>
          <a:xfrm>
            <a:off x="1097280" y="2108201"/>
            <a:ext cx="5455920" cy="3760891"/>
          </a:xfrm>
        </p:spPr>
        <p:txBody>
          <a:bodyPr>
            <a:normAutofit/>
          </a:bodyPr>
          <a:lstStyle/>
          <a:p>
            <a:pPr>
              <a:buFont typeface="Wingdings" panose="05000000000000000000" pitchFamily="2" charset="2"/>
              <a:buChar char="v"/>
            </a:pPr>
            <a:r>
              <a:rPr lang="en-US" dirty="0"/>
              <a:t>It is an area of machine learning concerned with how intelligent agents ought to take actions in an environment in order to maximize the notion of cumulative reward.</a:t>
            </a:r>
          </a:p>
          <a:p>
            <a:pPr>
              <a:buFont typeface="Wingdings" panose="05000000000000000000" pitchFamily="2" charset="2"/>
              <a:buChar char="v"/>
            </a:pPr>
            <a:r>
              <a:rPr lang="en-US" dirty="0"/>
              <a:t>It is one of three basic machine learning paradigms, alongside supervised learning and unsupervised learning. </a:t>
            </a:r>
          </a:p>
          <a:p>
            <a:pPr>
              <a:buFont typeface="Wingdings" panose="05000000000000000000" pitchFamily="2" charset="2"/>
              <a:buChar char="v"/>
            </a:pPr>
            <a:r>
              <a:rPr lang="en-US" dirty="0"/>
              <a:t>The main focus is on finding a balance between exploration (of uncharted territory) and exploitation (of current knowledge)</a:t>
            </a:r>
            <a:endParaRPr lang="en-IN" dirty="0"/>
          </a:p>
        </p:txBody>
      </p:sp>
      <p:pic>
        <p:nvPicPr>
          <p:cNvPr id="5" name="Picture 4">
            <a:extLst>
              <a:ext uri="{FF2B5EF4-FFF2-40B4-BE49-F238E27FC236}">
                <a16:creationId xmlns:a16="http://schemas.microsoft.com/office/drawing/2014/main" id="{E3596C9E-BC7B-4445-8146-7E57FA6F88B6}"/>
              </a:ext>
            </a:extLst>
          </p:cNvPr>
          <p:cNvPicPr>
            <a:picLocks noChangeAspect="1"/>
          </p:cNvPicPr>
          <p:nvPr/>
        </p:nvPicPr>
        <p:blipFill>
          <a:blip r:embed="rId2"/>
          <a:stretch>
            <a:fillRect/>
          </a:stretch>
        </p:blipFill>
        <p:spPr>
          <a:xfrm>
            <a:off x="6715760" y="2108201"/>
            <a:ext cx="5293360" cy="3520758"/>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461C325C-618C-4852-8F30-DF22935CE34B}"/>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16</a:t>
            </a:r>
          </a:p>
        </p:txBody>
      </p:sp>
    </p:spTree>
    <p:extLst>
      <p:ext uri="{BB962C8B-B14F-4D97-AF65-F5344CB8AC3E}">
        <p14:creationId xmlns:p14="http://schemas.microsoft.com/office/powerpoint/2010/main" val="3536597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7860D-3E0C-4A68-9FA4-E5C86CA2AA5A}"/>
              </a:ext>
            </a:extLst>
          </p:cNvPr>
          <p:cNvSpPr>
            <a:spLocks noGrp="1"/>
          </p:cNvSpPr>
          <p:nvPr>
            <p:ph type="title"/>
          </p:nvPr>
        </p:nvSpPr>
        <p:spPr/>
        <p:txBody>
          <a:bodyPr/>
          <a:lstStyle/>
          <a:p>
            <a:r>
              <a:rPr lang="en-IN" dirty="0"/>
              <a:t>Literature Survey</a:t>
            </a:r>
          </a:p>
        </p:txBody>
      </p:sp>
      <p:sp>
        <p:nvSpPr>
          <p:cNvPr id="3" name="Content Placeholder 2">
            <a:extLst>
              <a:ext uri="{FF2B5EF4-FFF2-40B4-BE49-F238E27FC236}">
                <a16:creationId xmlns:a16="http://schemas.microsoft.com/office/drawing/2014/main" id="{7A2EAF3B-C51C-4DA6-BC55-6140D4699002}"/>
              </a:ext>
            </a:extLst>
          </p:cNvPr>
          <p:cNvSpPr>
            <a:spLocks noGrp="1"/>
          </p:cNvSpPr>
          <p:nvPr>
            <p:ph idx="1"/>
          </p:nvPr>
        </p:nvSpPr>
        <p:spPr>
          <a:xfrm>
            <a:off x="1097280" y="1907931"/>
            <a:ext cx="10058400" cy="4360985"/>
          </a:xfrm>
        </p:spPr>
        <p:txBody>
          <a:bodyPr>
            <a:normAutofit/>
          </a:bodyPr>
          <a:lstStyle/>
          <a:p>
            <a:pPr>
              <a:buFont typeface="Wingdings" panose="05000000000000000000" pitchFamily="2" charset="2"/>
              <a:buChar char="Ø"/>
            </a:pPr>
            <a:r>
              <a:rPr lang="en-IN" sz="1400" b="1" dirty="0">
                <a:effectLst/>
                <a:latin typeface="Aller" panose="02000503030000020004" pitchFamily="2" charset="0"/>
                <a:ea typeface="Calibri" panose="020F0502020204030204" pitchFamily="34" charset="0"/>
                <a:cs typeface="Mangal" panose="02040503050203030202" pitchFamily="18" charset="0"/>
              </a:rPr>
              <a:t>Chavan and Patil (2013)</a:t>
            </a:r>
            <a:r>
              <a:rPr lang="en-IN" sz="1400" dirty="0">
                <a:effectLst/>
                <a:latin typeface="Aller" panose="02000503030000020004" pitchFamily="2" charset="0"/>
                <a:ea typeface="Calibri" panose="020F0502020204030204" pitchFamily="34" charset="0"/>
                <a:cs typeface="Mangal" panose="02040503050203030202" pitchFamily="18" charset="0"/>
              </a:rPr>
              <a:t> </a:t>
            </a:r>
            <a:r>
              <a:rPr lang="en-IN" sz="1200" dirty="0">
                <a:effectLst/>
                <a:latin typeface="Aller" panose="02000503030000020004" pitchFamily="2" charset="0"/>
                <a:ea typeface="Calibri" panose="020F0502020204030204" pitchFamily="34" charset="0"/>
                <a:cs typeface="Mangal" panose="02040503050203030202" pitchFamily="18" charset="0"/>
              </a:rPr>
              <a:t>contribute to our understanding of ANN stock market prediction by surveying different model input parameters found in nine published articles. They attempt to find the most important input parameters that produce better model prediction accuracy.</a:t>
            </a:r>
          </a:p>
          <a:p>
            <a:pPr>
              <a:buFont typeface="Wingdings" panose="05000000000000000000" pitchFamily="2" charset="2"/>
              <a:buChar char="Ø"/>
            </a:pP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Art </a:t>
            </a:r>
            <a:r>
              <a:rPr kumimoji="0" lang="en-US" sz="1600" b="1" i="0" u="none" strike="noStrike" kern="1200" cap="none" spc="0" normalizeH="0" baseline="0" noProof="0" dirty="0" err="1">
                <a:ln>
                  <a:noFill/>
                </a:ln>
                <a:solidFill>
                  <a:prstClr val="black">
                    <a:lumMod val="75000"/>
                    <a:lumOff val="25000"/>
                  </a:prstClr>
                </a:solidFill>
                <a:effectLst/>
                <a:uLnTx/>
                <a:uFillTx/>
                <a:latin typeface="Franklin Gothic Book" panose="020F0502020204030204"/>
                <a:ea typeface="+mn-ea"/>
                <a:cs typeface="+mn-cs"/>
              </a:rPr>
              <a:t>Paspanthong</a:t>
            </a: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,Nick </a:t>
            </a:r>
            <a:r>
              <a:rPr kumimoji="0" lang="en-US" sz="1600" b="1" i="0" u="none" strike="noStrike" kern="1200" cap="none" spc="0" normalizeH="0" baseline="0" noProof="0" dirty="0" err="1">
                <a:ln>
                  <a:noFill/>
                </a:ln>
                <a:solidFill>
                  <a:prstClr val="black">
                    <a:lumMod val="75000"/>
                    <a:lumOff val="25000"/>
                  </a:prstClr>
                </a:solidFill>
                <a:effectLst/>
                <a:uLnTx/>
                <a:uFillTx/>
                <a:latin typeface="Franklin Gothic Book" panose="020F0502020204030204"/>
                <a:ea typeface="+mn-ea"/>
                <a:cs typeface="+mn-cs"/>
              </a:rPr>
              <a:t>Tantivasadakarn</a:t>
            </a: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,Will </a:t>
            </a:r>
            <a:r>
              <a:rPr kumimoji="0" lang="en-US" sz="1600" b="1" i="0" u="none" strike="noStrike" kern="1200" cap="none" spc="0" normalizeH="0" baseline="0" noProof="0" dirty="0" err="1">
                <a:ln>
                  <a:noFill/>
                </a:ln>
                <a:solidFill>
                  <a:prstClr val="black">
                    <a:lumMod val="75000"/>
                    <a:lumOff val="25000"/>
                  </a:prstClr>
                </a:solidFill>
                <a:effectLst/>
                <a:uLnTx/>
                <a:uFillTx/>
                <a:latin typeface="Franklin Gothic Book" panose="020F0502020204030204"/>
                <a:ea typeface="+mn-ea"/>
                <a:cs typeface="+mn-cs"/>
              </a:rPr>
              <a:t>Vithayapalert</a:t>
            </a: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(2019) </a:t>
            </a:r>
            <a:r>
              <a:rPr lang="en-US" sz="1200" dirty="0">
                <a:effectLst/>
                <a:latin typeface="Aller" panose="02000503030000020004" pitchFamily="2" charset="0"/>
                <a:ea typeface="Calibri" panose="020F0502020204030204" pitchFamily="34" charset="0"/>
                <a:cs typeface="Mangal" panose="02040503050203030202" pitchFamily="18" charset="0"/>
              </a:rPr>
              <a:t>Convolutional Neural Network model,. RNN models , Support Vector Machine, Baseline Model</a:t>
            </a:r>
            <a:r>
              <a:rPr lang="en-IN" sz="1200" dirty="0">
                <a:latin typeface="Aller" panose="02000503030000020004" pitchFamily="2" charset="0"/>
                <a:ea typeface="Calibri" panose="020F0502020204030204" pitchFamily="34" charset="0"/>
                <a:cs typeface="Mangal" panose="02040503050203030202" pitchFamily="18" charset="0"/>
              </a:rPr>
              <a:t>.</a:t>
            </a:r>
            <a:r>
              <a:rPr lang="en-US" sz="1200" dirty="0">
                <a:effectLst/>
                <a:latin typeface="Aller" panose="02000503030000020004" pitchFamily="2" charset="0"/>
                <a:ea typeface="Calibri" panose="020F0502020204030204" pitchFamily="34" charset="0"/>
                <a:cs typeface="Mangal" panose="02040503050203030202" pitchFamily="18" charset="0"/>
              </a:rPr>
              <a:t>This paper explored the usage of multiple machine learning models to predict future prices of stocks. We first simplified our problem to a binary classification problem. Then we narrowed down our data, which consists of multiple indicators, to a smaller and more statistically significant subset.</a:t>
            </a:r>
          </a:p>
          <a:p>
            <a:pPr>
              <a:buFont typeface="Wingdings" panose="05000000000000000000" pitchFamily="2" charset="2"/>
              <a:buChar char="Ø"/>
            </a:pPr>
            <a:r>
              <a:rPr lang="en-US" sz="1600" b="1" dirty="0"/>
              <a:t>Things used : </a:t>
            </a:r>
            <a:r>
              <a:rPr lang="en-US" sz="1400" dirty="0"/>
              <a:t>Exponential Smoothing Model(ESM), ANN and Support Vector Regression (SVR), Support Vector Machine(SVM), Decision trees, Long Short-Term Memory(LSTM).</a:t>
            </a:r>
            <a:r>
              <a:rPr lang="en-US" sz="1600" b="1" dirty="0"/>
              <a:t>Conclusion: </a:t>
            </a:r>
            <a:r>
              <a:rPr lang="en-US" sz="1400" dirty="0"/>
              <a:t>Hybrid Approach applies a combination of multiple different approaches. One such set-based classifier was used which yields an accuracy of 92.1%.</a:t>
            </a:r>
          </a:p>
          <a:p>
            <a:pPr>
              <a:buFont typeface="Wingdings" panose="05000000000000000000" pitchFamily="2" charset="2"/>
              <a:buChar char="Ø"/>
            </a:pPr>
            <a:r>
              <a:rPr lang="en-US" sz="1600" b="1" dirty="0"/>
              <a:t>Things Used : </a:t>
            </a:r>
            <a:r>
              <a:rPr lang="en-US" sz="1400" dirty="0"/>
              <a:t>Support Vector Machine (SVM) &amp; Radial Basis Function(RBF)Working: Fetching data from the CSV </a:t>
            </a:r>
            <a:r>
              <a:rPr lang="en-US" sz="1400" dirty="0" err="1"/>
              <a:t>file,With</a:t>
            </a:r>
            <a:r>
              <a:rPr lang="en-US" sz="1400" dirty="0"/>
              <a:t> SVM it will select the dataset value </a:t>
            </a:r>
            <a:r>
              <a:rPr lang="en-US" sz="1400" dirty="0" err="1"/>
              <a:t>File.After</a:t>
            </a:r>
            <a:r>
              <a:rPr lang="en-US" sz="1400" dirty="0"/>
              <a:t> Selecting the dataset file it will show graph </a:t>
            </a:r>
            <a:r>
              <a:rPr lang="en-US" sz="1400" dirty="0" err="1"/>
              <a:t>befor</a:t>
            </a:r>
            <a:r>
              <a:rPr lang="en-US" sz="1400" dirty="0"/>
              <a:t> and after </a:t>
            </a:r>
            <a:r>
              <a:rPr lang="en-US" sz="1400" dirty="0" err="1"/>
              <a:t>Mapping.After</a:t>
            </a:r>
            <a:r>
              <a:rPr lang="en-US" sz="1400" dirty="0"/>
              <a:t> that Predict the value of select </a:t>
            </a:r>
            <a:r>
              <a:rPr lang="en-US" sz="1400" dirty="0" err="1"/>
              <a:t>stock.</a:t>
            </a:r>
            <a:r>
              <a:rPr lang="en-US" sz="1600" b="1" dirty="0" err="1"/>
              <a:t>Conclusion</a:t>
            </a:r>
            <a:r>
              <a:rPr lang="en-US" sz="1600" b="1" dirty="0"/>
              <a:t>:</a:t>
            </a:r>
            <a:r>
              <a:rPr lang="en-US" sz="1400" dirty="0"/>
              <a:t> SVM algorithm works on the large dataset value which is collected from different global financial markets. Also, SVM does not give a problem of over fitting.</a:t>
            </a:r>
            <a:endParaRPr lang="en-IN" sz="1400" dirty="0"/>
          </a:p>
        </p:txBody>
      </p:sp>
      <p:sp>
        <p:nvSpPr>
          <p:cNvPr id="4" name="Rectangle 3">
            <a:extLst>
              <a:ext uri="{FF2B5EF4-FFF2-40B4-BE49-F238E27FC236}">
                <a16:creationId xmlns:a16="http://schemas.microsoft.com/office/drawing/2014/main" id="{5D1DA0C2-F353-497F-8344-D2029DAE5EFD}"/>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17</a:t>
            </a:r>
          </a:p>
        </p:txBody>
      </p:sp>
    </p:spTree>
    <p:extLst>
      <p:ext uri="{BB962C8B-B14F-4D97-AF65-F5344CB8AC3E}">
        <p14:creationId xmlns:p14="http://schemas.microsoft.com/office/powerpoint/2010/main" val="3695889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3BC5-870E-46A6-9F9A-0F02DB218E2D}"/>
              </a:ext>
            </a:extLst>
          </p:cNvPr>
          <p:cNvSpPr>
            <a:spLocks noGrp="1"/>
          </p:cNvSpPr>
          <p:nvPr>
            <p:ph type="title"/>
          </p:nvPr>
        </p:nvSpPr>
        <p:spPr/>
        <p:txBody>
          <a:bodyPr/>
          <a:lstStyle/>
          <a:p>
            <a:r>
              <a:rPr lang="en-IN" dirty="0"/>
              <a:t>Key Points:</a:t>
            </a:r>
          </a:p>
        </p:txBody>
      </p:sp>
      <p:sp>
        <p:nvSpPr>
          <p:cNvPr id="3" name="Content Placeholder 2">
            <a:extLst>
              <a:ext uri="{FF2B5EF4-FFF2-40B4-BE49-F238E27FC236}">
                <a16:creationId xmlns:a16="http://schemas.microsoft.com/office/drawing/2014/main" id="{2CDEB87B-9074-4096-B6F4-BE79035840B1}"/>
              </a:ext>
            </a:extLst>
          </p:cNvPr>
          <p:cNvSpPr>
            <a:spLocks noGrp="1"/>
          </p:cNvSpPr>
          <p:nvPr>
            <p:ph idx="1"/>
          </p:nvPr>
        </p:nvSpPr>
        <p:spPr/>
        <p:txBody>
          <a:bodyPr/>
          <a:lstStyle/>
          <a:p>
            <a:pPr>
              <a:buFont typeface="Wingdings" panose="05000000000000000000" pitchFamily="2" charset="2"/>
              <a:buChar char="Ø"/>
            </a:pPr>
            <a:r>
              <a:rPr lang="en-IN" sz="2000" b="1" dirty="0">
                <a:latin typeface="Calibri" panose="020F0502020204030204" pitchFamily="34" charset="0"/>
                <a:ea typeface="Calibri" panose="020F0502020204030204" pitchFamily="34" charset="0"/>
                <a:cs typeface="Mangal" panose="02040503050203030202" pitchFamily="18" charset="0"/>
              </a:rPr>
              <a:t>Candle Chart</a:t>
            </a:r>
          </a:p>
          <a:p>
            <a:pPr>
              <a:buFont typeface="Wingdings" panose="05000000000000000000" pitchFamily="2" charset="2"/>
              <a:buChar char="Ø"/>
            </a:pPr>
            <a:r>
              <a:rPr lang="en-IN" sz="2000" b="1" dirty="0">
                <a:effectLst/>
                <a:latin typeface="Calibri" panose="020F0502020204030204" pitchFamily="34" charset="0"/>
                <a:ea typeface="Calibri" panose="020F0502020204030204" pitchFamily="34" charset="0"/>
                <a:cs typeface="Mangal" panose="02040503050203030202" pitchFamily="18" charset="0"/>
              </a:rPr>
              <a:t>API used</a:t>
            </a:r>
          </a:p>
          <a:p>
            <a:pPr>
              <a:buFont typeface="Wingdings" panose="05000000000000000000" pitchFamily="2" charset="2"/>
              <a:buChar char="Ø"/>
            </a:pPr>
            <a:r>
              <a:rPr lang="en-IN" sz="2000" b="1" dirty="0">
                <a:latin typeface="Calibri" panose="020F0502020204030204" pitchFamily="34" charset="0"/>
                <a:ea typeface="Calibri" panose="020F0502020204030204" pitchFamily="34" charset="0"/>
                <a:cs typeface="Mangal" panose="02040503050203030202" pitchFamily="18" charset="0"/>
              </a:rPr>
              <a:t>How will API Facilitate in Project</a:t>
            </a:r>
          </a:p>
          <a:p>
            <a:pPr>
              <a:buFont typeface="Wingdings" panose="05000000000000000000" pitchFamily="2" charset="2"/>
              <a:buChar char="Ø"/>
            </a:pPr>
            <a:r>
              <a:rPr lang="en-IN" sz="2000" b="1" dirty="0">
                <a:effectLst/>
                <a:latin typeface="Calibri" panose="020F0502020204030204" pitchFamily="34" charset="0"/>
                <a:ea typeface="Calibri" panose="020F0502020204030204" pitchFamily="34" charset="0"/>
                <a:cs typeface="Mangal" panose="02040503050203030202" pitchFamily="18" charset="0"/>
              </a:rPr>
              <a:t>Comparison of API driven charts with Data Set </a:t>
            </a:r>
          </a:p>
        </p:txBody>
      </p:sp>
      <p:sp>
        <p:nvSpPr>
          <p:cNvPr id="4" name="Rectangle 3">
            <a:extLst>
              <a:ext uri="{FF2B5EF4-FFF2-40B4-BE49-F238E27FC236}">
                <a16:creationId xmlns:a16="http://schemas.microsoft.com/office/drawing/2014/main" id="{E635621B-64AB-46CA-A98B-A0DC6127749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18</a:t>
            </a:r>
          </a:p>
        </p:txBody>
      </p:sp>
    </p:spTree>
    <p:extLst>
      <p:ext uri="{BB962C8B-B14F-4D97-AF65-F5344CB8AC3E}">
        <p14:creationId xmlns:p14="http://schemas.microsoft.com/office/powerpoint/2010/main" val="1004664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a:blip r:embed="rId2">
            <a:alphaModFix amt="44000"/>
          </a:blip>
          <a:tile tx="0" ty="0" sx="100000" sy="100000" flip="none" algn="tl"/>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0A328F3-3916-448C-ACFE-6E20BE87114F}"/>
              </a:ext>
            </a:extLst>
          </p:cNvPr>
          <p:cNvSpPr/>
          <p:nvPr/>
        </p:nvSpPr>
        <p:spPr>
          <a:xfrm>
            <a:off x="263769" y="131885"/>
            <a:ext cx="237394" cy="378068"/>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2" name="AutoShape 2">
            <a:extLst>
              <a:ext uri="{FF2B5EF4-FFF2-40B4-BE49-F238E27FC236}">
                <a16:creationId xmlns:a16="http://schemas.microsoft.com/office/drawing/2014/main" id="{FE8CA9D2-98E9-44B6-ADD0-7C9E100AFD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274C3B5A-4DA8-40CC-8766-9A0BC6C5672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5F445C7D-43D2-4ED9-BDED-09C288EE3F9F}"/>
              </a:ext>
            </a:extLst>
          </p:cNvPr>
          <p:cNvPicPr>
            <a:picLocks noChangeAspect="1"/>
          </p:cNvPicPr>
          <p:nvPr/>
        </p:nvPicPr>
        <p:blipFill>
          <a:blip r:embed="rId3"/>
          <a:stretch>
            <a:fillRect/>
          </a:stretch>
        </p:blipFill>
        <p:spPr>
          <a:xfrm>
            <a:off x="775080" y="233541"/>
            <a:ext cx="5320920" cy="3118639"/>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BC0386FE-DED3-432F-B83B-3913B4B0114B}"/>
              </a:ext>
            </a:extLst>
          </p:cNvPr>
          <p:cNvSpPr/>
          <p:nvPr/>
        </p:nvSpPr>
        <p:spPr>
          <a:xfrm>
            <a:off x="6238156" y="320919"/>
            <a:ext cx="5690076" cy="28388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FF0000"/>
                </a:solidFill>
              </a:rPr>
              <a:t>What is a Candlestick?</a:t>
            </a:r>
          </a:p>
          <a:p>
            <a:r>
              <a:rPr lang="en-US" b="0" i="0" dirty="0">
                <a:solidFill>
                  <a:srgbClr val="111111"/>
                </a:solidFill>
                <a:effectLst/>
                <a:latin typeface="SourceSansPro"/>
              </a:rPr>
              <a:t>This real body represents the price range between the open and close of that day's trading. When the real body is filled in or black, it means the close was lower than the open. If the real body is empty, it means the close was higher than the open.</a:t>
            </a:r>
            <a:endParaRPr lang="en-IN" b="1" dirty="0">
              <a:solidFill>
                <a:srgbClr val="FF0000"/>
              </a:solidFill>
            </a:endParaRPr>
          </a:p>
        </p:txBody>
      </p:sp>
      <p:pic>
        <p:nvPicPr>
          <p:cNvPr id="16" name="Picture 15">
            <a:extLst>
              <a:ext uri="{FF2B5EF4-FFF2-40B4-BE49-F238E27FC236}">
                <a16:creationId xmlns:a16="http://schemas.microsoft.com/office/drawing/2014/main" id="{F28C6E66-1D44-4699-A575-5DFDBCA69732}"/>
              </a:ext>
            </a:extLst>
          </p:cNvPr>
          <p:cNvPicPr>
            <a:picLocks noChangeAspect="1"/>
          </p:cNvPicPr>
          <p:nvPr/>
        </p:nvPicPr>
        <p:blipFill>
          <a:blip r:embed="rId4"/>
          <a:stretch>
            <a:fillRect/>
          </a:stretch>
        </p:blipFill>
        <p:spPr>
          <a:xfrm>
            <a:off x="775080" y="3504580"/>
            <a:ext cx="5320920" cy="3027421"/>
          </a:xfrm>
          <a:prstGeom prst="rect">
            <a:avLst/>
          </a:prstGeom>
          <a:ln>
            <a:noFill/>
          </a:ln>
          <a:effectLst>
            <a:outerShdw blurRad="292100" dist="139700" dir="2700000" algn="tl" rotWithShape="0">
              <a:srgbClr val="333333">
                <a:alpha val="65000"/>
              </a:srgbClr>
            </a:outerShdw>
          </a:effectLst>
        </p:spPr>
      </p:pic>
      <p:sp>
        <p:nvSpPr>
          <p:cNvPr id="17" name="Rectangle 16">
            <a:extLst>
              <a:ext uri="{FF2B5EF4-FFF2-40B4-BE49-F238E27FC236}">
                <a16:creationId xmlns:a16="http://schemas.microsoft.com/office/drawing/2014/main" id="{B0303A21-5286-4573-B079-F87E59496E46}"/>
              </a:ext>
            </a:extLst>
          </p:cNvPr>
          <p:cNvSpPr/>
          <p:nvPr/>
        </p:nvSpPr>
        <p:spPr>
          <a:xfrm>
            <a:off x="6369917" y="3302000"/>
            <a:ext cx="5690076" cy="3114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FF0000"/>
                </a:solidFill>
              </a:rPr>
              <a:t>What is a Candlestick Chart?</a:t>
            </a:r>
          </a:p>
          <a:p>
            <a:r>
              <a:rPr lang="en-US" b="0" i="0" dirty="0">
                <a:solidFill>
                  <a:srgbClr val="111111"/>
                </a:solidFill>
                <a:effectLst/>
                <a:latin typeface="SourceSansPro"/>
              </a:rPr>
              <a:t>Candlestick charts are used to determine possible price movement based on past patterns. Candlesticks show that emotion by visually representing the size of price moves with different colors. Traders use the candlesticks to make trading decisions based on regularly occurring patterns that help forecast the short-term direction of the price.</a:t>
            </a:r>
          </a:p>
          <a:p>
            <a:endParaRPr lang="en-IN" b="1" dirty="0">
              <a:solidFill>
                <a:srgbClr val="FF0000"/>
              </a:solidFill>
            </a:endParaRPr>
          </a:p>
        </p:txBody>
      </p:sp>
      <p:sp>
        <p:nvSpPr>
          <p:cNvPr id="9" name="Rectangle 8">
            <a:extLst>
              <a:ext uri="{FF2B5EF4-FFF2-40B4-BE49-F238E27FC236}">
                <a16:creationId xmlns:a16="http://schemas.microsoft.com/office/drawing/2014/main" id="{012B8786-21C6-4E70-80BC-7CD85215E5D1}"/>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19</a:t>
            </a:r>
          </a:p>
        </p:txBody>
      </p:sp>
    </p:spTree>
    <p:extLst>
      <p:ext uri="{BB962C8B-B14F-4D97-AF65-F5344CB8AC3E}">
        <p14:creationId xmlns:p14="http://schemas.microsoft.com/office/powerpoint/2010/main" val="1092099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3BC5-870E-46A6-9F9A-0F02DB218E2D}"/>
              </a:ext>
            </a:extLst>
          </p:cNvPr>
          <p:cNvSpPr>
            <a:spLocks noGrp="1"/>
          </p:cNvSpPr>
          <p:nvPr>
            <p:ph type="title"/>
          </p:nvPr>
        </p:nvSpPr>
        <p:spPr/>
        <p:txBody>
          <a:bodyPr/>
          <a:lstStyle/>
          <a:p>
            <a:r>
              <a:rPr lang="en-IN" dirty="0"/>
              <a:t>Key Points:</a:t>
            </a:r>
          </a:p>
        </p:txBody>
      </p:sp>
      <p:sp>
        <p:nvSpPr>
          <p:cNvPr id="3" name="Content Placeholder 2">
            <a:extLst>
              <a:ext uri="{FF2B5EF4-FFF2-40B4-BE49-F238E27FC236}">
                <a16:creationId xmlns:a16="http://schemas.microsoft.com/office/drawing/2014/main" id="{2CDEB87B-9074-4096-B6F4-BE79035840B1}"/>
              </a:ext>
            </a:extLst>
          </p:cNvPr>
          <p:cNvSpPr>
            <a:spLocks noGrp="1"/>
          </p:cNvSpPr>
          <p:nvPr>
            <p:ph idx="1"/>
          </p:nvPr>
        </p:nvSpPr>
        <p:spPr/>
        <p:txBody>
          <a:bodyPr/>
          <a:lstStyle/>
          <a:p>
            <a:pPr>
              <a:buFont typeface="Wingdings" panose="05000000000000000000" pitchFamily="2" charset="2"/>
              <a:buChar char="Ø"/>
            </a:pPr>
            <a:r>
              <a:rPr lang="en-IN" sz="2400" b="1" dirty="0">
                <a:effectLst/>
                <a:latin typeface="Calibri" panose="020F0502020204030204" pitchFamily="34" charset="0"/>
                <a:ea typeface="Calibri" panose="020F0502020204030204" pitchFamily="34" charset="0"/>
                <a:cs typeface="Mangal" panose="02040503050203030202" pitchFamily="18" charset="0"/>
              </a:rPr>
              <a:t>What is the problem that we are going to solve?</a:t>
            </a:r>
          </a:p>
          <a:p>
            <a:pPr>
              <a:buFont typeface="Wingdings" panose="05000000000000000000" pitchFamily="2" charset="2"/>
              <a:buChar char="Ø"/>
            </a:pPr>
            <a:r>
              <a:rPr lang="en-IN" sz="2400" b="1" dirty="0">
                <a:effectLst/>
                <a:latin typeface="Calibri" panose="020F0502020204030204" pitchFamily="34" charset="0"/>
                <a:ea typeface="Calibri" panose="020F0502020204030204" pitchFamily="34" charset="0"/>
                <a:cs typeface="Mangal" panose="02040503050203030202" pitchFamily="18" charset="0"/>
              </a:rPr>
              <a:t>How we are going to solve the Problem</a:t>
            </a:r>
          </a:p>
          <a:p>
            <a:pPr>
              <a:buFont typeface="Wingdings" panose="05000000000000000000" pitchFamily="2" charset="2"/>
              <a:buChar char="Ø"/>
            </a:pPr>
            <a:r>
              <a:rPr lang="en-IN" sz="2400" b="1" dirty="0">
                <a:effectLst/>
                <a:latin typeface="Calibri" panose="020F0502020204030204" pitchFamily="34" charset="0"/>
                <a:ea typeface="Calibri" panose="020F0502020204030204" pitchFamily="34" charset="0"/>
                <a:cs typeface="Mangal" panose="02040503050203030202" pitchFamily="18" charset="0"/>
              </a:rPr>
              <a:t>Input parameters and what will be the output?</a:t>
            </a:r>
          </a:p>
          <a:p>
            <a:pPr>
              <a:buFont typeface="Wingdings" panose="05000000000000000000" pitchFamily="2" charset="2"/>
              <a:buChar char="Ø"/>
            </a:pPr>
            <a:r>
              <a:rPr lang="en-IN" sz="2400" b="1" dirty="0">
                <a:effectLst/>
                <a:latin typeface="Calibri" panose="020F0502020204030204" pitchFamily="34" charset="0"/>
                <a:ea typeface="Calibri" panose="020F0502020204030204" pitchFamily="34" charset="0"/>
                <a:cs typeface="Mangal" panose="02040503050203030202" pitchFamily="18" charset="0"/>
              </a:rPr>
              <a:t>How will It facilitate the users?</a:t>
            </a:r>
          </a:p>
          <a:p>
            <a:pPr marL="0" indent="0">
              <a:buNone/>
            </a:pPr>
            <a:endParaRPr lang="en-IN" sz="2000" b="1" dirty="0">
              <a:effectLst/>
              <a:latin typeface="Calibri" panose="020F0502020204030204" pitchFamily="34" charset="0"/>
              <a:ea typeface="Calibri" panose="020F0502020204030204" pitchFamily="34" charset="0"/>
              <a:cs typeface="Mangal" panose="02040503050203030202" pitchFamily="18" charset="0"/>
            </a:endParaRPr>
          </a:p>
          <a:p>
            <a:pPr>
              <a:buFont typeface="Wingdings" panose="05000000000000000000" pitchFamily="2" charset="2"/>
              <a:buChar char="Ø"/>
            </a:pPr>
            <a:endParaRPr lang="en-IN" b="1" dirty="0"/>
          </a:p>
        </p:txBody>
      </p:sp>
      <p:sp>
        <p:nvSpPr>
          <p:cNvPr id="4" name="Rectangle 3">
            <a:extLst>
              <a:ext uri="{FF2B5EF4-FFF2-40B4-BE49-F238E27FC236}">
                <a16:creationId xmlns:a16="http://schemas.microsoft.com/office/drawing/2014/main" id="{45B44F38-1679-45A4-B8BE-B0B6B2C6CB89}"/>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Tree>
    <p:extLst>
      <p:ext uri="{BB962C8B-B14F-4D97-AF65-F5344CB8AC3E}">
        <p14:creationId xmlns:p14="http://schemas.microsoft.com/office/powerpoint/2010/main" val="1961090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E9E6-5C4B-46F5-A182-CC1365E8761C}"/>
              </a:ext>
            </a:extLst>
          </p:cNvPr>
          <p:cNvSpPr>
            <a:spLocks noGrp="1"/>
          </p:cNvSpPr>
          <p:nvPr>
            <p:ph type="title"/>
          </p:nvPr>
        </p:nvSpPr>
        <p:spPr>
          <a:xfrm>
            <a:off x="1066800" y="902064"/>
            <a:ext cx="10058400" cy="1450757"/>
          </a:xfrm>
        </p:spPr>
        <p:txBody>
          <a:bodyPr>
            <a:noAutofit/>
          </a:bodyPr>
          <a:lstStyle/>
          <a:p>
            <a:r>
              <a:rPr lang="en-IN" sz="3600" dirty="0">
                <a:effectLst/>
                <a:ea typeface="Calibri" panose="020F0502020204030204" pitchFamily="34" charset="0"/>
                <a:cs typeface="Mangal" panose="02040503050203030202" pitchFamily="18" charset="0"/>
              </a:rPr>
              <a:t>API Used : ALPHA - VANTAGE</a:t>
            </a:r>
            <a:br>
              <a:rPr lang="en-IN" sz="3600" b="1" dirty="0">
                <a:effectLst/>
                <a:latin typeface="Calibri" panose="020F0502020204030204" pitchFamily="34" charset="0"/>
                <a:ea typeface="Calibri" panose="020F0502020204030204" pitchFamily="34" charset="0"/>
                <a:cs typeface="Mangal" panose="02040503050203030202" pitchFamily="18" charset="0"/>
              </a:rPr>
            </a:br>
            <a:endParaRPr lang="en-IN" sz="3600" dirty="0"/>
          </a:p>
        </p:txBody>
      </p:sp>
      <p:sp>
        <p:nvSpPr>
          <p:cNvPr id="3" name="Content Placeholder 2">
            <a:extLst>
              <a:ext uri="{FF2B5EF4-FFF2-40B4-BE49-F238E27FC236}">
                <a16:creationId xmlns:a16="http://schemas.microsoft.com/office/drawing/2014/main" id="{8268EE78-C92A-4B7F-8C60-638C5E4A6E0B}"/>
              </a:ext>
            </a:extLst>
          </p:cNvPr>
          <p:cNvSpPr>
            <a:spLocks noGrp="1"/>
          </p:cNvSpPr>
          <p:nvPr>
            <p:ph idx="1"/>
          </p:nvPr>
        </p:nvSpPr>
        <p:spPr>
          <a:xfrm>
            <a:off x="1181100" y="2108201"/>
            <a:ext cx="5768340" cy="3760891"/>
          </a:xfrm>
        </p:spPr>
        <p:txBody>
          <a:bodyPr>
            <a:normAutofit/>
          </a:bodyPr>
          <a:lstStyle/>
          <a:p>
            <a:pPr>
              <a:buFont typeface="Wingdings" panose="05000000000000000000" pitchFamily="2" charset="2"/>
              <a:buChar char="q"/>
            </a:pPr>
            <a:r>
              <a:rPr lang="en-US" sz="2000" b="0" i="0" dirty="0">
                <a:solidFill>
                  <a:schemeClr val="tx1"/>
                </a:solidFill>
                <a:effectLst/>
                <a:latin typeface="Helvetica Neue"/>
              </a:rPr>
              <a:t>Alpha Vantage provides enterprise-grade financial market data through a set of powerful and developer-friendly APIs. </a:t>
            </a:r>
          </a:p>
          <a:p>
            <a:pPr>
              <a:buFont typeface="Wingdings" panose="05000000000000000000" pitchFamily="2" charset="2"/>
              <a:buChar char="q"/>
            </a:pPr>
            <a:r>
              <a:rPr lang="en-US" sz="2000" b="0" i="0" dirty="0">
                <a:solidFill>
                  <a:schemeClr val="tx1"/>
                </a:solidFill>
                <a:effectLst/>
                <a:latin typeface="Helvetica Neue"/>
              </a:rPr>
              <a:t>From traditional asset classes (e.g., stocks and ETFs) to forex and cryptocurrencies, from fundamental data to technical indicators, Alpha Vantage is your one-stop-shop for global market data delivered through cloud-based APIs, Excel, and Google Sheets.</a:t>
            </a:r>
            <a:endParaRPr lang="en-IN" sz="2000" b="0" i="0" dirty="0">
              <a:solidFill>
                <a:schemeClr val="tx1"/>
              </a:solidFill>
              <a:effectLst/>
              <a:latin typeface="Helvetica Neue"/>
            </a:endParaRPr>
          </a:p>
        </p:txBody>
      </p:sp>
      <p:sp>
        <p:nvSpPr>
          <p:cNvPr id="6" name="Rectangle 5">
            <a:extLst>
              <a:ext uri="{FF2B5EF4-FFF2-40B4-BE49-F238E27FC236}">
                <a16:creationId xmlns:a16="http://schemas.microsoft.com/office/drawing/2014/main" id="{D1732C4B-3682-46FF-876E-68B419464BEE}"/>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pic>
        <p:nvPicPr>
          <p:cNvPr id="4" name="Picture 3">
            <a:extLst>
              <a:ext uri="{FF2B5EF4-FFF2-40B4-BE49-F238E27FC236}">
                <a16:creationId xmlns:a16="http://schemas.microsoft.com/office/drawing/2014/main" id="{CA997FC5-395C-4528-B19F-3A498EF17B36}"/>
              </a:ext>
            </a:extLst>
          </p:cNvPr>
          <p:cNvPicPr>
            <a:picLocks noChangeAspect="1"/>
          </p:cNvPicPr>
          <p:nvPr/>
        </p:nvPicPr>
        <p:blipFill rotWithShape="1">
          <a:blip r:embed="rId2"/>
          <a:srcRect l="7199" t="4419" r="1467" b="21387"/>
          <a:stretch/>
        </p:blipFill>
        <p:spPr>
          <a:xfrm>
            <a:off x="6804109" y="2681524"/>
            <a:ext cx="4991651" cy="2280856"/>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ADC85F61-F7B7-4CDE-B421-CA418F3B2BDA}"/>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20</a:t>
            </a:r>
          </a:p>
        </p:txBody>
      </p:sp>
    </p:spTree>
    <p:extLst>
      <p:ext uri="{BB962C8B-B14F-4D97-AF65-F5344CB8AC3E}">
        <p14:creationId xmlns:p14="http://schemas.microsoft.com/office/powerpoint/2010/main" val="1133608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F808B-62C7-4904-828D-DE75CDA6A462}"/>
              </a:ext>
            </a:extLst>
          </p:cNvPr>
          <p:cNvSpPr>
            <a:spLocks noGrp="1"/>
          </p:cNvSpPr>
          <p:nvPr>
            <p:ph idx="1"/>
          </p:nvPr>
        </p:nvSpPr>
        <p:spPr>
          <a:xfrm>
            <a:off x="899746" y="1229359"/>
            <a:ext cx="9865361" cy="889587"/>
          </a:xfrm>
          <a:noFill/>
        </p:spPr>
        <p:txBody>
          <a:bodyPr>
            <a:normAutofit/>
          </a:bodyPr>
          <a:lstStyle/>
          <a:p>
            <a:pPr marL="0" indent="0">
              <a:buNone/>
            </a:pPr>
            <a:r>
              <a:rPr lang="en-IN" sz="3200" dirty="0">
                <a:latin typeface="+mj-lt"/>
                <a:ea typeface="Calibri" panose="020F0502020204030204" pitchFamily="34" charset="0"/>
                <a:cs typeface="Mangal" panose="02040503050203030202" pitchFamily="18" charset="0"/>
              </a:rPr>
              <a:t>How will API(Alpha-Vantage)Facilitate in Project</a:t>
            </a:r>
          </a:p>
        </p:txBody>
      </p:sp>
      <p:sp>
        <p:nvSpPr>
          <p:cNvPr id="5" name="Rectangle 4">
            <a:extLst>
              <a:ext uri="{FF2B5EF4-FFF2-40B4-BE49-F238E27FC236}">
                <a16:creationId xmlns:a16="http://schemas.microsoft.com/office/drawing/2014/main" id="{574B1820-7238-4301-8B1D-B48EC18EE910}"/>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sp>
        <p:nvSpPr>
          <p:cNvPr id="6" name="Content Placeholder 2">
            <a:extLst>
              <a:ext uri="{FF2B5EF4-FFF2-40B4-BE49-F238E27FC236}">
                <a16:creationId xmlns:a16="http://schemas.microsoft.com/office/drawing/2014/main" id="{58EFE13A-C9D9-4597-9ACD-0FB54690EBCC}"/>
              </a:ext>
            </a:extLst>
          </p:cNvPr>
          <p:cNvSpPr txBox="1">
            <a:spLocks/>
          </p:cNvSpPr>
          <p:nvPr/>
        </p:nvSpPr>
        <p:spPr>
          <a:xfrm>
            <a:off x="899746" y="2118947"/>
            <a:ext cx="4970439" cy="3133774"/>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IN" sz="2000" dirty="0">
                <a:solidFill>
                  <a:schemeClr val="tx1"/>
                </a:solidFill>
                <a:latin typeface="Helvetica Neue"/>
              </a:rPr>
              <a:t>API will provide us with the Candlestick Chart of Desired Stock.</a:t>
            </a:r>
          </a:p>
          <a:p>
            <a:pPr>
              <a:buFont typeface="Wingdings" panose="05000000000000000000" pitchFamily="2" charset="2"/>
              <a:buChar char="q"/>
            </a:pPr>
            <a:r>
              <a:rPr lang="en-IN" sz="2000" dirty="0">
                <a:solidFill>
                  <a:schemeClr val="tx1"/>
                </a:solidFill>
                <a:latin typeface="Helvetica Neue"/>
              </a:rPr>
              <a:t>API gathers data of real-time stocks.</a:t>
            </a:r>
          </a:p>
          <a:p>
            <a:pPr>
              <a:buFont typeface="Wingdings" panose="05000000000000000000" pitchFamily="2" charset="2"/>
              <a:buChar char="q"/>
            </a:pPr>
            <a:r>
              <a:rPr lang="en-IN" sz="2000" dirty="0">
                <a:solidFill>
                  <a:schemeClr val="tx1"/>
                </a:solidFill>
                <a:latin typeface="Helvetica Neue"/>
              </a:rPr>
              <a:t>It Helps us to have a chart of any time limit ,as mentioned earlier we’ll have a chart of 45min time span in which each candle will be of 5 min</a:t>
            </a:r>
          </a:p>
        </p:txBody>
      </p:sp>
      <p:pic>
        <p:nvPicPr>
          <p:cNvPr id="4" name="Picture 3">
            <a:extLst>
              <a:ext uri="{FF2B5EF4-FFF2-40B4-BE49-F238E27FC236}">
                <a16:creationId xmlns:a16="http://schemas.microsoft.com/office/drawing/2014/main" id="{4F59E857-2BBA-42B4-96FA-8D068DDD03D1}"/>
              </a:ext>
            </a:extLst>
          </p:cNvPr>
          <p:cNvPicPr>
            <a:picLocks noChangeAspect="1"/>
          </p:cNvPicPr>
          <p:nvPr/>
        </p:nvPicPr>
        <p:blipFill>
          <a:blip r:embed="rId2"/>
          <a:stretch>
            <a:fillRect/>
          </a:stretch>
        </p:blipFill>
        <p:spPr>
          <a:xfrm>
            <a:off x="5870185" y="2118946"/>
            <a:ext cx="6041780" cy="4027854"/>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EBF1375C-836E-4F4C-AA2E-11CEDCF1C84F}"/>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21</a:t>
            </a:r>
          </a:p>
        </p:txBody>
      </p:sp>
    </p:spTree>
    <p:extLst>
      <p:ext uri="{BB962C8B-B14F-4D97-AF65-F5344CB8AC3E}">
        <p14:creationId xmlns:p14="http://schemas.microsoft.com/office/powerpoint/2010/main" val="3535376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E539-5C73-4F27-9888-136AE971E193}"/>
              </a:ext>
            </a:extLst>
          </p:cNvPr>
          <p:cNvSpPr>
            <a:spLocks noGrp="1"/>
          </p:cNvSpPr>
          <p:nvPr>
            <p:ph type="title"/>
          </p:nvPr>
        </p:nvSpPr>
        <p:spPr>
          <a:xfrm>
            <a:off x="650240" y="286603"/>
            <a:ext cx="10698480" cy="1450757"/>
          </a:xfrm>
        </p:spPr>
        <p:txBody>
          <a:bodyPr>
            <a:normAutofit/>
          </a:bodyPr>
          <a:lstStyle/>
          <a:p>
            <a:r>
              <a:rPr lang="en-IN" sz="3600" dirty="0"/>
              <a:t>API Gathered data displayed in Charts format using </a:t>
            </a:r>
            <a:r>
              <a:rPr lang="en-IN" sz="3600" dirty="0" err="1"/>
              <a:t>Plotly</a:t>
            </a:r>
            <a:r>
              <a:rPr lang="en-IN" sz="3600" dirty="0"/>
              <a:t> </a:t>
            </a:r>
          </a:p>
        </p:txBody>
      </p:sp>
      <p:sp>
        <p:nvSpPr>
          <p:cNvPr id="3" name="Content Placeholder 2">
            <a:extLst>
              <a:ext uri="{FF2B5EF4-FFF2-40B4-BE49-F238E27FC236}">
                <a16:creationId xmlns:a16="http://schemas.microsoft.com/office/drawing/2014/main" id="{2BC1891C-5F82-4940-B855-3FF0D4A28C4D}"/>
              </a:ext>
            </a:extLst>
          </p:cNvPr>
          <p:cNvSpPr>
            <a:spLocks noGrp="1"/>
          </p:cNvSpPr>
          <p:nvPr>
            <p:ph idx="1"/>
          </p:nvPr>
        </p:nvSpPr>
        <p:spPr>
          <a:xfrm>
            <a:off x="1097280" y="2108202"/>
            <a:ext cx="3236595" cy="3917712"/>
          </a:xfrm>
        </p:spPr>
        <p:txBody>
          <a:bodyPr>
            <a:normAutofit/>
          </a:bodyPr>
          <a:lstStyle/>
          <a:p>
            <a:endParaRPr lang="en-IN" sz="2400" dirty="0"/>
          </a:p>
          <a:p>
            <a:endParaRPr lang="en-IN" sz="2400" dirty="0"/>
          </a:p>
        </p:txBody>
      </p:sp>
      <p:sp>
        <p:nvSpPr>
          <p:cNvPr id="6" name="Rectangle 5">
            <a:extLst>
              <a:ext uri="{FF2B5EF4-FFF2-40B4-BE49-F238E27FC236}">
                <a16:creationId xmlns:a16="http://schemas.microsoft.com/office/drawing/2014/main" id="{17AE44B9-FE26-488F-9A44-673DB7BD7553}"/>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6</a:t>
            </a:r>
          </a:p>
        </p:txBody>
      </p:sp>
      <p:pic>
        <p:nvPicPr>
          <p:cNvPr id="5" name="Picture 4">
            <a:extLst>
              <a:ext uri="{FF2B5EF4-FFF2-40B4-BE49-F238E27FC236}">
                <a16:creationId xmlns:a16="http://schemas.microsoft.com/office/drawing/2014/main" id="{B1124D47-6EED-45E4-8345-79C5CC489012}"/>
              </a:ext>
            </a:extLst>
          </p:cNvPr>
          <p:cNvPicPr>
            <a:picLocks noChangeAspect="1"/>
          </p:cNvPicPr>
          <p:nvPr/>
        </p:nvPicPr>
        <p:blipFill>
          <a:blip r:embed="rId2"/>
          <a:stretch>
            <a:fillRect/>
          </a:stretch>
        </p:blipFill>
        <p:spPr>
          <a:xfrm>
            <a:off x="650240" y="1737360"/>
            <a:ext cx="10698480" cy="4424786"/>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DC0B990F-670A-4F7B-A266-FF4763B7E1C5}"/>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22</a:t>
            </a:r>
          </a:p>
        </p:txBody>
      </p:sp>
    </p:spTree>
    <p:extLst>
      <p:ext uri="{BB962C8B-B14F-4D97-AF65-F5344CB8AC3E}">
        <p14:creationId xmlns:p14="http://schemas.microsoft.com/office/powerpoint/2010/main" val="1331290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3F1D8-C6ED-469E-8AD7-8740BD5C0143}"/>
              </a:ext>
            </a:extLst>
          </p:cNvPr>
          <p:cNvSpPr>
            <a:spLocks noGrp="1"/>
          </p:cNvSpPr>
          <p:nvPr>
            <p:ph type="title"/>
          </p:nvPr>
        </p:nvSpPr>
        <p:spPr>
          <a:xfrm>
            <a:off x="1097280" y="286603"/>
            <a:ext cx="10058400" cy="1524612"/>
          </a:xfrm>
        </p:spPr>
        <p:txBody>
          <a:bodyPr>
            <a:noAutofit/>
          </a:bodyPr>
          <a:lstStyle/>
          <a:p>
            <a:r>
              <a:rPr lang="en-IN" sz="4000" dirty="0"/>
              <a:t>Live Charts formed by API</a:t>
            </a:r>
          </a:p>
        </p:txBody>
      </p:sp>
      <p:sp>
        <p:nvSpPr>
          <p:cNvPr id="6" name="Rectangle 5">
            <a:extLst>
              <a:ext uri="{FF2B5EF4-FFF2-40B4-BE49-F238E27FC236}">
                <a16:creationId xmlns:a16="http://schemas.microsoft.com/office/drawing/2014/main" id="{9EB0AC15-56FD-4CDE-B7C2-7E4A96DDFA2D}"/>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7</a:t>
            </a:r>
          </a:p>
        </p:txBody>
      </p:sp>
      <p:pic>
        <p:nvPicPr>
          <p:cNvPr id="4" name="Picture 3">
            <a:extLst>
              <a:ext uri="{FF2B5EF4-FFF2-40B4-BE49-F238E27FC236}">
                <a16:creationId xmlns:a16="http://schemas.microsoft.com/office/drawing/2014/main" id="{19218914-DE11-4623-A2B8-6FAEF14CDBDA}"/>
              </a:ext>
            </a:extLst>
          </p:cNvPr>
          <p:cNvPicPr>
            <a:picLocks noChangeAspect="1"/>
          </p:cNvPicPr>
          <p:nvPr/>
        </p:nvPicPr>
        <p:blipFill>
          <a:blip r:embed="rId2"/>
          <a:stretch>
            <a:fillRect/>
          </a:stretch>
        </p:blipFill>
        <p:spPr>
          <a:xfrm>
            <a:off x="120942" y="2118171"/>
            <a:ext cx="4201239" cy="399024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790138E-4806-48D3-A96E-D0059F34A1F2}"/>
              </a:ext>
            </a:extLst>
          </p:cNvPr>
          <p:cNvPicPr>
            <a:picLocks noChangeAspect="1"/>
          </p:cNvPicPr>
          <p:nvPr/>
        </p:nvPicPr>
        <p:blipFill>
          <a:blip r:embed="rId3"/>
          <a:stretch>
            <a:fillRect/>
          </a:stretch>
        </p:blipFill>
        <p:spPr>
          <a:xfrm>
            <a:off x="4382446" y="2118171"/>
            <a:ext cx="7688611" cy="223793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30E7EAA-B0D5-4633-BB8A-D3E6A63A6993}"/>
              </a:ext>
            </a:extLst>
          </p:cNvPr>
          <p:cNvPicPr>
            <a:picLocks noChangeAspect="1"/>
          </p:cNvPicPr>
          <p:nvPr/>
        </p:nvPicPr>
        <p:blipFill>
          <a:blip r:embed="rId4"/>
          <a:stretch>
            <a:fillRect/>
          </a:stretch>
        </p:blipFill>
        <p:spPr>
          <a:xfrm>
            <a:off x="4382445" y="4439920"/>
            <a:ext cx="7688611" cy="1668498"/>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893B2787-C2BD-4D2A-BD1C-0D3A50117B35}"/>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23</a:t>
            </a:r>
          </a:p>
        </p:txBody>
      </p:sp>
    </p:spTree>
    <p:extLst>
      <p:ext uri="{BB962C8B-B14F-4D97-AF65-F5344CB8AC3E}">
        <p14:creationId xmlns:p14="http://schemas.microsoft.com/office/powerpoint/2010/main" val="1143943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E539-5C73-4F27-9888-136AE971E193}"/>
              </a:ext>
            </a:extLst>
          </p:cNvPr>
          <p:cNvSpPr>
            <a:spLocks noGrp="1"/>
          </p:cNvSpPr>
          <p:nvPr>
            <p:ph type="title"/>
          </p:nvPr>
        </p:nvSpPr>
        <p:spPr/>
        <p:txBody>
          <a:bodyPr>
            <a:normAutofit/>
          </a:bodyPr>
          <a:lstStyle/>
          <a:p>
            <a:r>
              <a:rPr lang="en-IN" sz="4800" dirty="0"/>
              <a:t>DATASET Charts </a:t>
            </a:r>
          </a:p>
        </p:txBody>
      </p:sp>
      <p:sp>
        <p:nvSpPr>
          <p:cNvPr id="3" name="Content Placeholder 2">
            <a:extLst>
              <a:ext uri="{FF2B5EF4-FFF2-40B4-BE49-F238E27FC236}">
                <a16:creationId xmlns:a16="http://schemas.microsoft.com/office/drawing/2014/main" id="{2BC1891C-5F82-4940-B855-3FF0D4A28C4D}"/>
              </a:ext>
            </a:extLst>
          </p:cNvPr>
          <p:cNvSpPr>
            <a:spLocks noGrp="1"/>
          </p:cNvSpPr>
          <p:nvPr>
            <p:ph idx="1"/>
          </p:nvPr>
        </p:nvSpPr>
        <p:spPr>
          <a:xfrm>
            <a:off x="1097280" y="2108202"/>
            <a:ext cx="3236595" cy="3917712"/>
          </a:xfrm>
        </p:spPr>
        <p:txBody>
          <a:bodyPr>
            <a:normAutofit/>
          </a:bodyPr>
          <a:lstStyle/>
          <a:p>
            <a:endParaRPr lang="en-IN" sz="2400" dirty="0"/>
          </a:p>
          <a:p>
            <a:endParaRPr lang="en-IN" sz="2400" dirty="0"/>
          </a:p>
        </p:txBody>
      </p:sp>
      <p:sp>
        <p:nvSpPr>
          <p:cNvPr id="6" name="Rectangle 5">
            <a:extLst>
              <a:ext uri="{FF2B5EF4-FFF2-40B4-BE49-F238E27FC236}">
                <a16:creationId xmlns:a16="http://schemas.microsoft.com/office/drawing/2014/main" id="{17AE44B9-FE26-488F-9A44-673DB7BD7553}"/>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a:t>
            </a:r>
          </a:p>
        </p:txBody>
      </p:sp>
      <p:pic>
        <p:nvPicPr>
          <p:cNvPr id="7" name="Picture 6">
            <a:extLst>
              <a:ext uri="{FF2B5EF4-FFF2-40B4-BE49-F238E27FC236}">
                <a16:creationId xmlns:a16="http://schemas.microsoft.com/office/drawing/2014/main" id="{4ECE85A0-0507-48CD-A3BF-1E1397E77B31}"/>
              </a:ext>
            </a:extLst>
          </p:cNvPr>
          <p:cNvPicPr>
            <a:picLocks noChangeAspect="1"/>
          </p:cNvPicPr>
          <p:nvPr/>
        </p:nvPicPr>
        <p:blipFill>
          <a:blip r:embed="rId2"/>
          <a:stretch>
            <a:fillRect/>
          </a:stretch>
        </p:blipFill>
        <p:spPr>
          <a:xfrm>
            <a:off x="8332612" y="2334303"/>
            <a:ext cx="3774181" cy="2237126"/>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5FFCB37-95A2-4A9A-AEDE-9C5388584347}"/>
              </a:ext>
            </a:extLst>
          </p:cNvPr>
          <p:cNvPicPr>
            <a:picLocks noChangeAspect="1"/>
          </p:cNvPicPr>
          <p:nvPr/>
        </p:nvPicPr>
        <p:blipFill>
          <a:blip r:embed="rId3"/>
          <a:stretch>
            <a:fillRect/>
          </a:stretch>
        </p:blipFill>
        <p:spPr>
          <a:xfrm>
            <a:off x="7896192" y="2541668"/>
            <a:ext cx="3913642" cy="232884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E078808-D7D6-460E-9412-9589B21AE308}"/>
              </a:ext>
            </a:extLst>
          </p:cNvPr>
          <p:cNvPicPr>
            <a:picLocks noChangeAspect="1"/>
          </p:cNvPicPr>
          <p:nvPr/>
        </p:nvPicPr>
        <p:blipFill>
          <a:blip r:embed="rId4"/>
          <a:stretch>
            <a:fillRect/>
          </a:stretch>
        </p:blipFill>
        <p:spPr>
          <a:xfrm>
            <a:off x="7499427" y="2795212"/>
            <a:ext cx="3627395" cy="204212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C033118-833D-4CA9-899D-3EA3DC8F75F3}"/>
              </a:ext>
            </a:extLst>
          </p:cNvPr>
          <p:cNvPicPr>
            <a:picLocks noChangeAspect="1"/>
          </p:cNvPicPr>
          <p:nvPr/>
        </p:nvPicPr>
        <p:blipFill>
          <a:blip r:embed="rId5"/>
          <a:stretch>
            <a:fillRect/>
          </a:stretch>
        </p:blipFill>
        <p:spPr>
          <a:xfrm>
            <a:off x="7148897" y="3017417"/>
            <a:ext cx="3548277" cy="210322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DE2EA55-6D7E-4103-BBC5-C55E29FE2029}"/>
              </a:ext>
            </a:extLst>
          </p:cNvPr>
          <p:cNvPicPr>
            <a:picLocks noChangeAspect="1"/>
          </p:cNvPicPr>
          <p:nvPr/>
        </p:nvPicPr>
        <p:blipFill>
          <a:blip r:embed="rId5"/>
          <a:stretch>
            <a:fillRect/>
          </a:stretch>
        </p:blipFill>
        <p:spPr>
          <a:xfrm>
            <a:off x="6540380" y="3274069"/>
            <a:ext cx="3893940" cy="226282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CA4ADF2-6D4C-4237-827D-DC59D6212A5E}"/>
              </a:ext>
            </a:extLst>
          </p:cNvPr>
          <p:cNvPicPr>
            <a:picLocks noChangeAspect="1"/>
          </p:cNvPicPr>
          <p:nvPr/>
        </p:nvPicPr>
        <p:blipFill>
          <a:blip r:embed="rId6"/>
          <a:stretch>
            <a:fillRect/>
          </a:stretch>
        </p:blipFill>
        <p:spPr>
          <a:xfrm>
            <a:off x="1495888" y="2421123"/>
            <a:ext cx="4865858" cy="270510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41C07363-2FC5-4914-8B75-D30C6F17F397}"/>
              </a:ext>
            </a:extLst>
          </p:cNvPr>
          <p:cNvPicPr>
            <a:picLocks noChangeAspect="1"/>
          </p:cNvPicPr>
          <p:nvPr/>
        </p:nvPicPr>
        <p:blipFill>
          <a:blip r:embed="rId7"/>
          <a:stretch>
            <a:fillRect/>
          </a:stretch>
        </p:blipFill>
        <p:spPr>
          <a:xfrm>
            <a:off x="1230592" y="2556575"/>
            <a:ext cx="4981357" cy="280287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00F2CB0-037B-4C25-A463-CEF5C732A46D}"/>
              </a:ext>
            </a:extLst>
          </p:cNvPr>
          <p:cNvPicPr>
            <a:picLocks noChangeAspect="1"/>
          </p:cNvPicPr>
          <p:nvPr/>
        </p:nvPicPr>
        <p:blipFill>
          <a:blip r:embed="rId8"/>
          <a:stretch>
            <a:fillRect/>
          </a:stretch>
        </p:blipFill>
        <p:spPr>
          <a:xfrm>
            <a:off x="1031791" y="2711926"/>
            <a:ext cx="4705095" cy="260035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E8B86DA-CCC7-4DFE-9BD0-EB166B84B470}"/>
              </a:ext>
            </a:extLst>
          </p:cNvPr>
          <p:cNvPicPr>
            <a:picLocks noChangeAspect="1"/>
          </p:cNvPicPr>
          <p:nvPr/>
        </p:nvPicPr>
        <p:blipFill>
          <a:blip r:embed="rId9"/>
          <a:stretch>
            <a:fillRect/>
          </a:stretch>
        </p:blipFill>
        <p:spPr>
          <a:xfrm>
            <a:off x="842195" y="2866534"/>
            <a:ext cx="4526541" cy="2600354"/>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91F90FFF-858F-4517-B321-53AEA8005D01}"/>
              </a:ext>
            </a:extLst>
          </p:cNvPr>
          <p:cNvPicPr>
            <a:picLocks noChangeAspect="1"/>
          </p:cNvPicPr>
          <p:nvPr/>
        </p:nvPicPr>
        <p:blipFill>
          <a:blip r:embed="rId10"/>
          <a:stretch>
            <a:fillRect/>
          </a:stretch>
        </p:blipFill>
        <p:spPr>
          <a:xfrm>
            <a:off x="566356" y="2931735"/>
            <a:ext cx="4350573" cy="245784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CB35022C-959D-47F3-85F1-4FAA3548B62A}"/>
              </a:ext>
            </a:extLst>
          </p:cNvPr>
          <p:cNvPicPr>
            <a:picLocks noChangeAspect="1"/>
          </p:cNvPicPr>
          <p:nvPr/>
        </p:nvPicPr>
        <p:blipFill>
          <a:blip r:embed="rId11"/>
          <a:stretch>
            <a:fillRect/>
          </a:stretch>
        </p:blipFill>
        <p:spPr>
          <a:xfrm>
            <a:off x="234295" y="3152397"/>
            <a:ext cx="4395069" cy="2457849"/>
          </a:xfrm>
          <a:prstGeom prst="rect">
            <a:avLst/>
          </a:prstGeom>
          <a:ln>
            <a:noFill/>
          </a:ln>
          <a:effectLst>
            <a:outerShdw blurRad="292100" dist="139700" dir="2700000" algn="tl" rotWithShape="0">
              <a:srgbClr val="333333">
                <a:alpha val="65000"/>
              </a:srgbClr>
            </a:outerShdw>
          </a:effectLst>
        </p:spPr>
      </p:pic>
      <p:sp>
        <p:nvSpPr>
          <p:cNvPr id="18" name="Rectangle 17">
            <a:extLst>
              <a:ext uri="{FF2B5EF4-FFF2-40B4-BE49-F238E27FC236}">
                <a16:creationId xmlns:a16="http://schemas.microsoft.com/office/drawing/2014/main" id="{E4DB0795-4265-454E-A77F-48123EB7AC10}"/>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24</a:t>
            </a:r>
          </a:p>
        </p:txBody>
      </p:sp>
    </p:spTree>
    <p:extLst>
      <p:ext uri="{BB962C8B-B14F-4D97-AF65-F5344CB8AC3E}">
        <p14:creationId xmlns:p14="http://schemas.microsoft.com/office/powerpoint/2010/main" val="269900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E539-5C73-4F27-9888-136AE971E193}"/>
              </a:ext>
            </a:extLst>
          </p:cNvPr>
          <p:cNvSpPr>
            <a:spLocks noGrp="1"/>
          </p:cNvSpPr>
          <p:nvPr>
            <p:ph type="title"/>
          </p:nvPr>
        </p:nvSpPr>
        <p:spPr>
          <a:xfrm>
            <a:off x="1066800" y="1239717"/>
            <a:ext cx="10058400" cy="1121898"/>
          </a:xfrm>
        </p:spPr>
        <p:txBody>
          <a:bodyPr>
            <a:normAutofit fontScale="90000"/>
          </a:bodyPr>
          <a:lstStyle/>
          <a:p>
            <a:r>
              <a:rPr lang="en-IN" sz="4400" dirty="0">
                <a:effectLst/>
                <a:latin typeface="Calibri" panose="020F0502020204030204" pitchFamily="34" charset="0"/>
                <a:ea typeface="Calibri" panose="020F0502020204030204" pitchFamily="34" charset="0"/>
                <a:cs typeface="Mangal" panose="02040503050203030202" pitchFamily="18" charset="0"/>
              </a:rPr>
              <a:t>Comparison of API driven charts with Data Set </a:t>
            </a:r>
            <a:br>
              <a:rPr lang="en-IN" sz="4400" dirty="0">
                <a:effectLst/>
                <a:latin typeface="Calibri" panose="020F0502020204030204" pitchFamily="34" charset="0"/>
                <a:ea typeface="Calibri" panose="020F0502020204030204" pitchFamily="34" charset="0"/>
                <a:cs typeface="Mangal" panose="02040503050203030202" pitchFamily="18" charset="0"/>
              </a:rPr>
            </a:br>
            <a:endParaRPr lang="en-IN" sz="4400" dirty="0"/>
          </a:p>
        </p:txBody>
      </p:sp>
      <p:sp>
        <p:nvSpPr>
          <p:cNvPr id="8" name="Rectangle 7">
            <a:extLst>
              <a:ext uri="{FF2B5EF4-FFF2-40B4-BE49-F238E27FC236}">
                <a16:creationId xmlns:a16="http://schemas.microsoft.com/office/drawing/2014/main" id="{7416EC92-635D-4E86-A3CC-C425E99864C1}"/>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9</a:t>
            </a:r>
          </a:p>
        </p:txBody>
      </p:sp>
      <p:pic>
        <p:nvPicPr>
          <p:cNvPr id="10" name="Picture 9">
            <a:extLst>
              <a:ext uri="{FF2B5EF4-FFF2-40B4-BE49-F238E27FC236}">
                <a16:creationId xmlns:a16="http://schemas.microsoft.com/office/drawing/2014/main" id="{DE97050C-E20B-4AF5-9068-973F46229430}"/>
              </a:ext>
            </a:extLst>
          </p:cNvPr>
          <p:cNvPicPr>
            <a:picLocks noChangeAspect="1"/>
          </p:cNvPicPr>
          <p:nvPr/>
        </p:nvPicPr>
        <p:blipFill rotWithShape="1">
          <a:blip r:embed="rId2"/>
          <a:srcRect l="31144"/>
          <a:stretch/>
        </p:blipFill>
        <p:spPr>
          <a:xfrm>
            <a:off x="532959" y="2022926"/>
            <a:ext cx="4860095" cy="419878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E70C468-A49C-4F95-B9D8-22F1C043D5DB}"/>
              </a:ext>
            </a:extLst>
          </p:cNvPr>
          <p:cNvPicPr>
            <a:picLocks noChangeAspect="1"/>
          </p:cNvPicPr>
          <p:nvPr/>
        </p:nvPicPr>
        <p:blipFill rotWithShape="1">
          <a:blip r:embed="rId3"/>
          <a:srcRect r="21858"/>
          <a:stretch/>
        </p:blipFill>
        <p:spPr>
          <a:xfrm>
            <a:off x="6376474" y="2022926"/>
            <a:ext cx="5592006" cy="4198778"/>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F47786BF-224F-4ED6-AAA1-284B0E7A09ED}"/>
              </a:ext>
            </a:extLst>
          </p:cNvPr>
          <p:cNvCxnSpPr>
            <a:cxnSpLocks/>
          </p:cNvCxnSpPr>
          <p:nvPr/>
        </p:nvCxnSpPr>
        <p:spPr>
          <a:xfrm flipV="1">
            <a:off x="223520" y="2875280"/>
            <a:ext cx="5344160" cy="16967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C9FBAABE-F5DA-41EA-850B-5D5BB7BDD9CE}"/>
              </a:ext>
            </a:extLst>
          </p:cNvPr>
          <p:cNvCxnSpPr>
            <a:cxnSpLocks/>
          </p:cNvCxnSpPr>
          <p:nvPr/>
        </p:nvCxnSpPr>
        <p:spPr>
          <a:xfrm>
            <a:off x="223520" y="2788920"/>
            <a:ext cx="53441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1869989C-120A-4C1A-8F7F-11EA6F7667AB}"/>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25</a:t>
            </a:r>
          </a:p>
        </p:txBody>
      </p:sp>
    </p:spTree>
    <p:extLst>
      <p:ext uri="{BB962C8B-B14F-4D97-AF65-F5344CB8AC3E}">
        <p14:creationId xmlns:p14="http://schemas.microsoft.com/office/powerpoint/2010/main" val="2461038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3BC5-870E-46A6-9F9A-0F02DB218E2D}"/>
              </a:ext>
            </a:extLst>
          </p:cNvPr>
          <p:cNvSpPr>
            <a:spLocks noGrp="1"/>
          </p:cNvSpPr>
          <p:nvPr>
            <p:ph type="title"/>
          </p:nvPr>
        </p:nvSpPr>
        <p:spPr/>
        <p:txBody>
          <a:bodyPr/>
          <a:lstStyle/>
          <a:p>
            <a:r>
              <a:rPr lang="en-IN" dirty="0"/>
              <a:t>Key Points:</a:t>
            </a:r>
          </a:p>
        </p:txBody>
      </p:sp>
      <p:sp>
        <p:nvSpPr>
          <p:cNvPr id="3" name="Content Placeholder 2">
            <a:extLst>
              <a:ext uri="{FF2B5EF4-FFF2-40B4-BE49-F238E27FC236}">
                <a16:creationId xmlns:a16="http://schemas.microsoft.com/office/drawing/2014/main" id="{2CDEB87B-9074-4096-B6F4-BE79035840B1}"/>
              </a:ext>
            </a:extLst>
          </p:cNvPr>
          <p:cNvSpPr>
            <a:spLocks noGrp="1"/>
          </p:cNvSpPr>
          <p:nvPr>
            <p:ph idx="1"/>
          </p:nvPr>
        </p:nvSpPr>
        <p:spPr/>
        <p:txBody>
          <a:bodyPr/>
          <a:lstStyle/>
          <a:p>
            <a:pPr>
              <a:buFont typeface="Wingdings" panose="05000000000000000000" pitchFamily="2" charset="2"/>
              <a:buChar char="Ø"/>
            </a:pPr>
            <a:r>
              <a:rPr lang="en-IN" sz="2000" b="1" dirty="0">
                <a:latin typeface="Calibri" panose="020F0502020204030204" pitchFamily="34" charset="0"/>
                <a:ea typeface="Calibri" panose="020F0502020204030204" pitchFamily="34" charset="0"/>
                <a:cs typeface="Mangal" panose="02040503050203030202" pitchFamily="18" charset="0"/>
              </a:rPr>
              <a:t>Dataset Overview</a:t>
            </a:r>
          </a:p>
          <a:p>
            <a:pPr>
              <a:buFont typeface="Wingdings" panose="05000000000000000000" pitchFamily="2" charset="2"/>
              <a:buChar char="Ø"/>
            </a:pPr>
            <a:r>
              <a:rPr lang="en-IN" sz="2000" b="1" dirty="0">
                <a:latin typeface="Calibri" panose="020F0502020204030204" pitchFamily="34" charset="0"/>
                <a:ea typeface="Calibri" panose="020F0502020204030204" pitchFamily="34" charset="0"/>
                <a:cs typeface="Mangal" panose="02040503050203030202" pitchFamily="18" charset="0"/>
              </a:rPr>
              <a:t>Classification Using CNN</a:t>
            </a:r>
          </a:p>
          <a:p>
            <a:pPr>
              <a:buFont typeface="Wingdings" panose="05000000000000000000" pitchFamily="2" charset="2"/>
              <a:buChar char="Ø"/>
            </a:pPr>
            <a:r>
              <a:rPr lang="en-IN" sz="1800" b="1" dirty="0">
                <a:effectLst/>
                <a:latin typeface="Calibri" panose="020F0502020204030204" pitchFamily="34" charset="0"/>
                <a:ea typeface="Calibri" panose="020F0502020204030204" pitchFamily="34" charset="0"/>
                <a:cs typeface="Mangal" panose="02040503050203030202" pitchFamily="18" charset="0"/>
              </a:rPr>
              <a:t>Model Training </a:t>
            </a:r>
          </a:p>
          <a:p>
            <a:pPr>
              <a:buFont typeface="Wingdings" panose="05000000000000000000" pitchFamily="2" charset="2"/>
              <a:buChar char="Ø"/>
            </a:pPr>
            <a:r>
              <a:rPr lang="en-IN" sz="1800" b="1" dirty="0">
                <a:latin typeface="Calibri" panose="020F0502020204030204" pitchFamily="34" charset="0"/>
                <a:ea typeface="Calibri" panose="020F0502020204030204" pitchFamily="34" charset="0"/>
                <a:cs typeface="Mangal" panose="02040503050203030202" pitchFamily="18" charset="0"/>
              </a:rPr>
              <a:t>Model</a:t>
            </a:r>
            <a:r>
              <a:rPr lang="en-IN" sz="1800" b="1" dirty="0">
                <a:effectLst/>
                <a:latin typeface="Calibri" panose="020F0502020204030204" pitchFamily="34" charset="0"/>
                <a:ea typeface="Calibri" panose="020F0502020204030204" pitchFamily="34" charset="0"/>
                <a:cs typeface="Mangal" panose="02040503050203030202" pitchFamily="18" charset="0"/>
              </a:rPr>
              <a:t> Testing</a:t>
            </a:r>
          </a:p>
          <a:p>
            <a:pPr>
              <a:buFont typeface="Wingdings" panose="05000000000000000000" pitchFamily="2" charset="2"/>
              <a:buChar char="Ø"/>
            </a:pPr>
            <a:r>
              <a:rPr lang="en-IN" sz="1800" b="1" dirty="0">
                <a:latin typeface="Calibri" panose="020F0502020204030204" pitchFamily="34" charset="0"/>
                <a:ea typeface="Calibri" panose="020F0502020204030204" pitchFamily="34" charset="0"/>
                <a:cs typeface="Mangal" panose="02040503050203030202" pitchFamily="18" charset="0"/>
              </a:rPr>
              <a:t>Final Obtained Results </a:t>
            </a:r>
            <a:endParaRPr lang="en-IN" sz="1800" b="1" dirty="0">
              <a:effectLst/>
              <a:latin typeface="Calibri" panose="020F0502020204030204" pitchFamily="34" charset="0"/>
              <a:ea typeface="Calibri" panose="020F0502020204030204" pitchFamily="34" charset="0"/>
              <a:cs typeface="Mangal" panose="02040503050203030202" pitchFamily="18" charset="0"/>
            </a:endParaRPr>
          </a:p>
        </p:txBody>
      </p:sp>
      <p:sp>
        <p:nvSpPr>
          <p:cNvPr id="4" name="Rectangle 3">
            <a:extLst>
              <a:ext uri="{FF2B5EF4-FFF2-40B4-BE49-F238E27FC236}">
                <a16:creationId xmlns:a16="http://schemas.microsoft.com/office/drawing/2014/main" id="{E635621B-64AB-46CA-A98B-A0DC6127749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26</a:t>
            </a:r>
          </a:p>
        </p:txBody>
      </p:sp>
    </p:spTree>
    <p:extLst>
      <p:ext uri="{BB962C8B-B14F-4D97-AF65-F5344CB8AC3E}">
        <p14:creationId xmlns:p14="http://schemas.microsoft.com/office/powerpoint/2010/main" val="1859699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05C32-689A-4E7E-9FB3-44AA8B281449}"/>
              </a:ext>
            </a:extLst>
          </p:cNvPr>
          <p:cNvSpPr>
            <a:spLocks noGrp="1"/>
          </p:cNvSpPr>
          <p:nvPr>
            <p:ph type="title"/>
          </p:nvPr>
        </p:nvSpPr>
        <p:spPr/>
        <p:txBody>
          <a:bodyPr/>
          <a:lstStyle/>
          <a:p>
            <a:r>
              <a:rPr lang="en-IN" dirty="0"/>
              <a:t>Dataset Overview</a:t>
            </a:r>
          </a:p>
        </p:txBody>
      </p:sp>
      <p:pic>
        <p:nvPicPr>
          <p:cNvPr id="5" name="Content Placeholder 4">
            <a:extLst>
              <a:ext uri="{FF2B5EF4-FFF2-40B4-BE49-F238E27FC236}">
                <a16:creationId xmlns:a16="http://schemas.microsoft.com/office/drawing/2014/main" id="{F70CB3E5-D391-4BE0-8877-BFDCB36769A9}"/>
              </a:ext>
            </a:extLst>
          </p:cNvPr>
          <p:cNvPicPr>
            <a:picLocks noGrp="1" noChangeAspect="1"/>
          </p:cNvPicPr>
          <p:nvPr>
            <p:ph idx="1"/>
          </p:nvPr>
        </p:nvPicPr>
        <p:blipFill>
          <a:blip r:embed="rId2"/>
          <a:stretch>
            <a:fillRect/>
          </a:stretch>
        </p:blipFill>
        <p:spPr>
          <a:xfrm>
            <a:off x="3619500" y="1957070"/>
            <a:ext cx="7734300" cy="4300220"/>
          </a:xfrm>
        </p:spPr>
      </p:pic>
      <p:sp>
        <p:nvSpPr>
          <p:cNvPr id="6" name="Rectangle 5">
            <a:extLst>
              <a:ext uri="{FF2B5EF4-FFF2-40B4-BE49-F238E27FC236}">
                <a16:creationId xmlns:a16="http://schemas.microsoft.com/office/drawing/2014/main" id="{5FB5CEC5-67D7-4977-87AB-B4D6A0C02EDB}"/>
              </a:ext>
            </a:extLst>
          </p:cNvPr>
          <p:cNvSpPr/>
          <p:nvPr/>
        </p:nvSpPr>
        <p:spPr>
          <a:xfrm>
            <a:off x="723900" y="2034540"/>
            <a:ext cx="2834640" cy="414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chemeClr val="tx1"/>
                </a:solidFill>
                <a:effectLst/>
                <a:latin typeface="arial" panose="020B0604020202020204" pitchFamily="34" charset="0"/>
              </a:rPr>
              <a:t>An ascending triangle is a chart pattern used in technical analysis. It is </a:t>
            </a:r>
            <a:r>
              <a:rPr lang="en-US" b="1" i="0" dirty="0">
                <a:solidFill>
                  <a:schemeClr val="tx1"/>
                </a:solidFill>
                <a:effectLst/>
                <a:latin typeface="arial" panose="020B0604020202020204" pitchFamily="34" charset="0"/>
              </a:rPr>
              <a:t>created by price moves that allow for a horizontal line to be drawn along the swing highs</a:t>
            </a:r>
            <a:r>
              <a:rPr lang="en-US" b="0" i="0" dirty="0">
                <a:solidFill>
                  <a:schemeClr val="tx1"/>
                </a:solidFill>
                <a:effectLst/>
                <a:latin typeface="arial" panose="020B0604020202020204" pitchFamily="34" charset="0"/>
              </a:rPr>
              <a:t>, and a rising trendline to be drawn along the swing lows. The two lines form a triangle. Traders often watch for breakouts from triangle patterns.</a:t>
            </a:r>
            <a:endParaRPr lang="en-IN" dirty="0">
              <a:solidFill>
                <a:schemeClr val="tx1"/>
              </a:solidFill>
            </a:endParaRPr>
          </a:p>
        </p:txBody>
      </p:sp>
      <p:sp>
        <p:nvSpPr>
          <p:cNvPr id="7" name="Rectangle 6">
            <a:extLst>
              <a:ext uri="{FF2B5EF4-FFF2-40B4-BE49-F238E27FC236}">
                <a16:creationId xmlns:a16="http://schemas.microsoft.com/office/drawing/2014/main" id="{3D92ED12-BFCE-451D-9692-18D24054B78F}"/>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27</a:t>
            </a:r>
          </a:p>
        </p:txBody>
      </p:sp>
    </p:spTree>
    <p:extLst>
      <p:ext uri="{BB962C8B-B14F-4D97-AF65-F5344CB8AC3E}">
        <p14:creationId xmlns:p14="http://schemas.microsoft.com/office/powerpoint/2010/main" val="2343618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F464-5786-44DB-9937-663CE82D8AAC}"/>
              </a:ext>
            </a:extLst>
          </p:cNvPr>
          <p:cNvSpPr>
            <a:spLocks noGrp="1"/>
          </p:cNvSpPr>
          <p:nvPr>
            <p:ph type="title"/>
          </p:nvPr>
        </p:nvSpPr>
        <p:spPr/>
        <p:txBody>
          <a:bodyPr/>
          <a:lstStyle/>
          <a:p>
            <a:r>
              <a:rPr lang="en-IN" dirty="0"/>
              <a:t>Dataset Overview</a:t>
            </a:r>
          </a:p>
        </p:txBody>
      </p:sp>
      <p:pic>
        <p:nvPicPr>
          <p:cNvPr id="5" name="Content Placeholder 4">
            <a:extLst>
              <a:ext uri="{FF2B5EF4-FFF2-40B4-BE49-F238E27FC236}">
                <a16:creationId xmlns:a16="http://schemas.microsoft.com/office/drawing/2014/main" id="{F1A9F024-F984-4238-B0AA-5BD86B8915AA}"/>
              </a:ext>
            </a:extLst>
          </p:cNvPr>
          <p:cNvPicPr>
            <a:picLocks noGrp="1" noChangeAspect="1"/>
          </p:cNvPicPr>
          <p:nvPr>
            <p:ph idx="1"/>
          </p:nvPr>
        </p:nvPicPr>
        <p:blipFill>
          <a:blip r:embed="rId2"/>
          <a:stretch>
            <a:fillRect/>
          </a:stretch>
        </p:blipFill>
        <p:spPr>
          <a:xfrm>
            <a:off x="3977640" y="1986280"/>
            <a:ext cx="7232935" cy="4267533"/>
          </a:xfrm>
        </p:spPr>
      </p:pic>
      <p:sp>
        <p:nvSpPr>
          <p:cNvPr id="6" name="Rectangle 5">
            <a:extLst>
              <a:ext uri="{FF2B5EF4-FFF2-40B4-BE49-F238E27FC236}">
                <a16:creationId xmlns:a16="http://schemas.microsoft.com/office/drawing/2014/main" id="{DFCB048A-C9F8-4A7C-BAA4-6C1ECEC5AEB1}"/>
              </a:ext>
            </a:extLst>
          </p:cNvPr>
          <p:cNvSpPr/>
          <p:nvPr/>
        </p:nvSpPr>
        <p:spPr>
          <a:xfrm>
            <a:off x="723900" y="2171700"/>
            <a:ext cx="2834640" cy="3703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0" dirty="0">
                <a:solidFill>
                  <a:schemeClr val="tx1"/>
                </a:solidFill>
                <a:effectLst/>
                <a:latin typeface="arial" panose="020B0604020202020204" pitchFamily="34" charset="0"/>
              </a:rPr>
              <a:t>A double top pattern is a technical analysis charting pattern that describes a change in trend and a momentum reversal from prior leading price action. It describes the drop of a stock or index, a rebound, another drop to the same or similar level as the original drop, and finally another rebound.</a:t>
            </a:r>
            <a:endParaRPr lang="en-IN" dirty="0">
              <a:solidFill>
                <a:schemeClr val="tx1"/>
              </a:solidFill>
            </a:endParaRPr>
          </a:p>
        </p:txBody>
      </p:sp>
      <p:sp>
        <p:nvSpPr>
          <p:cNvPr id="7" name="Rectangle 6">
            <a:extLst>
              <a:ext uri="{FF2B5EF4-FFF2-40B4-BE49-F238E27FC236}">
                <a16:creationId xmlns:a16="http://schemas.microsoft.com/office/drawing/2014/main" id="{87190892-DF59-4DBA-91C7-593B192F6798}"/>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28</a:t>
            </a:r>
          </a:p>
        </p:txBody>
      </p:sp>
    </p:spTree>
    <p:extLst>
      <p:ext uri="{BB962C8B-B14F-4D97-AF65-F5344CB8AC3E}">
        <p14:creationId xmlns:p14="http://schemas.microsoft.com/office/powerpoint/2010/main" val="4053977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03FB-233D-4D2C-8345-5FA550C48429}"/>
              </a:ext>
            </a:extLst>
          </p:cNvPr>
          <p:cNvSpPr>
            <a:spLocks noGrp="1"/>
          </p:cNvSpPr>
          <p:nvPr>
            <p:ph type="title"/>
          </p:nvPr>
        </p:nvSpPr>
        <p:spPr/>
        <p:txBody>
          <a:bodyPr/>
          <a:lstStyle/>
          <a:p>
            <a:r>
              <a:rPr lang="en-IN" dirty="0"/>
              <a:t>Classification Using CNN</a:t>
            </a:r>
          </a:p>
        </p:txBody>
      </p:sp>
      <p:pic>
        <p:nvPicPr>
          <p:cNvPr id="5" name="Content Placeholder 4">
            <a:extLst>
              <a:ext uri="{FF2B5EF4-FFF2-40B4-BE49-F238E27FC236}">
                <a16:creationId xmlns:a16="http://schemas.microsoft.com/office/drawing/2014/main" id="{0336048A-39E4-4113-AB2A-67BF41D63F0B}"/>
              </a:ext>
            </a:extLst>
          </p:cNvPr>
          <p:cNvPicPr>
            <a:picLocks noGrp="1" noChangeAspect="1"/>
          </p:cNvPicPr>
          <p:nvPr>
            <p:ph idx="1"/>
          </p:nvPr>
        </p:nvPicPr>
        <p:blipFill>
          <a:blip r:embed="rId2"/>
          <a:stretch>
            <a:fillRect/>
          </a:stretch>
        </p:blipFill>
        <p:spPr>
          <a:xfrm>
            <a:off x="1385885" y="2031998"/>
            <a:ext cx="9420230" cy="4101713"/>
          </a:xfrm>
        </p:spPr>
      </p:pic>
      <p:sp>
        <p:nvSpPr>
          <p:cNvPr id="4" name="Rectangle 3">
            <a:extLst>
              <a:ext uri="{FF2B5EF4-FFF2-40B4-BE49-F238E27FC236}">
                <a16:creationId xmlns:a16="http://schemas.microsoft.com/office/drawing/2014/main" id="{C1EF242F-D10B-4F9A-8B4C-BC9454C8630A}"/>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29</a:t>
            </a:r>
          </a:p>
        </p:txBody>
      </p:sp>
    </p:spTree>
    <p:extLst>
      <p:ext uri="{BB962C8B-B14F-4D97-AF65-F5344CB8AC3E}">
        <p14:creationId xmlns:p14="http://schemas.microsoft.com/office/powerpoint/2010/main" val="1951226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9A8AF8-4407-4B34-835E-406ACF5107DB}"/>
              </a:ext>
            </a:extLst>
          </p:cNvPr>
          <p:cNvPicPr>
            <a:picLocks noChangeAspect="1"/>
          </p:cNvPicPr>
          <p:nvPr/>
        </p:nvPicPr>
        <p:blipFill rotWithShape="1">
          <a:blip r:embed="rId2"/>
          <a:srcRect r="47159"/>
          <a:stretch/>
        </p:blipFill>
        <p:spPr>
          <a:xfrm>
            <a:off x="686076" y="1776045"/>
            <a:ext cx="3057249" cy="3615120"/>
          </a:xfrm>
          <a:prstGeom prst="rect">
            <a:avLst/>
          </a:prstGeom>
          <a:ln>
            <a:noFill/>
          </a:ln>
          <a:effectLst>
            <a:outerShdw blurRad="292100" dist="139700" dir="2700000" algn="tl" rotWithShape="0">
              <a:srgbClr val="333333">
                <a:alpha val="65000"/>
              </a:srgbClr>
            </a:outerShdw>
          </a:effectLst>
        </p:spPr>
      </p:pic>
      <p:sp>
        <p:nvSpPr>
          <p:cNvPr id="6" name="Speech Bubble: Oval 5">
            <a:extLst>
              <a:ext uri="{FF2B5EF4-FFF2-40B4-BE49-F238E27FC236}">
                <a16:creationId xmlns:a16="http://schemas.microsoft.com/office/drawing/2014/main" id="{D56B2A6C-065B-44FB-AB98-08AAB6019155}"/>
              </a:ext>
            </a:extLst>
          </p:cNvPr>
          <p:cNvSpPr/>
          <p:nvPr/>
        </p:nvSpPr>
        <p:spPr>
          <a:xfrm>
            <a:off x="1183861" y="1324310"/>
            <a:ext cx="2787162" cy="712177"/>
          </a:xfrm>
          <a:prstGeom prst="wedgeEllipseCallout">
            <a:avLst>
              <a:gd name="adj1" fmla="val -11380"/>
              <a:gd name="adj2" fmla="val 1037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Where to invest?</a:t>
            </a:r>
          </a:p>
          <a:p>
            <a:pPr algn="ctr"/>
            <a:r>
              <a:rPr lang="en-IN" dirty="0"/>
              <a:t>When to Invest?</a:t>
            </a:r>
          </a:p>
        </p:txBody>
      </p:sp>
      <p:sp>
        <p:nvSpPr>
          <p:cNvPr id="7" name="Arrow: Right 6">
            <a:extLst>
              <a:ext uri="{FF2B5EF4-FFF2-40B4-BE49-F238E27FC236}">
                <a16:creationId xmlns:a16="http://schemas.microsoft.com/office/drawing/2014/main" id="{DE7D5933-573D-4EC8-B1CC-23090A252160}"/>
              </a:ext>
            </a:extLst>
          </p:cNvPr>
          <p:cNvSpPr/>
          <p:nvPr/>
        </p:nvSpPr>
        <p:spPr>
          <a:xfrm>
            <a:off x="4210051" y="3074281"/>
            <a:ext cx="4202722" cy="709438"/>
          </a:xfrm>
          <a:prstGeom prst="rightArrow">
            <a:avLst>
              <a:gd name="adj1" fmla="val 66623"/>
              <a:gd name="adj2" fmla="val 889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User with the source chart will approach our team</a:t>
            </a:r>
          </a:p>
        </p:txBody>
      </p:sp>
      <p:pic>
        <p:nvPicPr>
          <p:cNvPr id="9" name="Picture 8">
            <a:extLst>
              <a:ext uri="{FF2B5EF4-FFF2-40B4-BE49-F238E27FC236}">
                <a16:creationId xmlns:a16="http://schemas.microsoft.com/office/drawing/2014/main" id="{A434E8AD-649A-48DB-9F8D-26F5D47F28AE}"/>
              </a:ext>
            </a:extLst>
          </p:cNvPr>
          <p:cNvPicPr>
            <a:picLocks noChangeAspect="1"/>
          </p:cNvPicPr>
          <p:nvPr/>
        </p:nvPicPr>
        <p:blipFill>
          <a:blip r:embed="rId3"/>
          <a:stretch>
            <a:fillRect/>
          </a:stretch>
        </p:blipFill>
        <p:spPr>
          <a:xfrm>
            <a:off x="8807786" y="2036487"/>
            <a:ext cx="2200354" cy="3628655"/>
          </a:xfrm>
          <a:prstGeom prst="rect">
            <a:avLst/>
          </a:prstGeom>
        </p:spPr>
      </p:pic>
      <p:sp>
        <p:nvSpPr>
          <p:cNvPr id="10" name="Speech Bubble: Rectangle 9">
            <a:extLst>
              <a:ext uri="{FF2B5EF4-FFF2-40B4-BE49-F238E27FC236}">
                <a16:creationId xmlns:a16="http://schemas.microsoft.com/office/drawing/2014/main" id="{DE62C738-38A5-45F5-BAA7-82C88AE34E50}"/>
              </a:ext>
            </a:extLst>
          </p:cNvPr>
          <p:cNvSpPr/>
          <p:nvPr/>
        </p:nvSpPr>
        <p:spPr>
          <a:xfrm>
            <a:off x="9557238" y="641838"/>
            <a:ext cx="2252475" cy="1134207"/>
          </a:xfrm>
          <a:prstGeom prst="wedgeRectCallout">
            <a:avLst>
              <a:gd name="adj1" fmla="val -18806"/>
              <a:gd name="adj2" fmla="val 793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Our team with 200+ Manually examined chart patterns till now</a:t>
            </a:r>
          </a:p>
        </p:txBody>
      </p:sp>
      <p:sp>
        <p:nvSpPr>
          <p:cNvPr id="8" name="Rectangle 7">
            <a:extLst>
              <a:ext uri="{FF2B5EF4-FFF2-40B4-BE49-F238E27FC236}">
                <a16:creationId xmlns:a16="http://schemas.microsoft.com/office/drawing/2014/main" id="{B6012AA3-6140-4320-812A-A4AE8397B307}"/>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Tree>
    <p:extLst>
      <p:ext uri="{BB962C8B-B14F-4D97-AF65-F5344CB8AC3E}">
        <p14:creationId xmlns:p14="http://schemas.microsoft.com/office/powerpoint/2010/main" val="312130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4715-05C3-4CFB-A83C-7C5E5CC28B62}"/>
              </a:ext>
            </a:extLst>
          </p:cNvPr>
          <p:cNvSpPr>
            <a:spLocks noGrp="1"/>
          </p:cNvSpPr>
          <p:nvPr>
            <p:ph type="title"/>
          </p:nvPr>
        </p:nvSpPr>
        <p:spPr/>
        <p:txBody>
          <a:bodyPr/>
          <a:lstStyle/>
          <a:p>
            <a:r>
              <a:rPr lang="en-IN" dirty="0"/>
              <a:t>Model Training</a:t>
            </a:r>
          </a:p>
        </p:txBody>
      </p:sp>
      <p:pic>
        <p:nvPicPr>
          <p:cNvPr id="5" name="Content Placeholder 4">
            <a:extLst>
              <a:ext uri="{FF2B5EF4-FFF2-40B4-BE49-F238E27FC236}">
                <a16:creationId xmlns:a16="http://schemas.microsoft.com/office/drawing/2014/main" id="{B00D5A03-85FF-4257-93FF-FF082AB8DD03}"/>
              </a:ext>
            </a:extLst>
          </p:cNvPr>
          <p:cNvPicPr>
            <a:picLocks noGrp="1" noChangeAspect="1"/>
          </p:cNvPicPr>
          <p:nvPr>
            <p:ph idx="1"/>
          </p:nvPr>
        </p:nvPicPr>
        <p:blipFill>
          <a:blip r:embed="rId2"/>
          <a:stretch>
            <a:fillRect/>
          </a:stretch>
        </p:blipFill>
        <p:spPr>
          <a:xfrm>
            <a:off x="3779520" y="2070100"/>
            <a:ext cx="7477735" cy="4061184"/>
          </a:xfrm>
        </p:spPr>
      </p:pic>
      <p:sp>
        <p:nvSpPr>
          <p:cNvPr id="6" name="Speech Bubble: Oval 5">
            <a:extLst>
              <a:ext uri="{FF2B5EF4-FFF2-40B4-BE49-F238E27FC236}">
                <a16:creationId xmlns:a16="http://schemas.microsoft.com/office/drawing/2014/main" id="{1EE909D4-55A0-4C3C-914E-7B675CA5B6C2}"/>
              </a:ext>
            </a:extLst>
          </p:cNvPr>
          <p:cNvSpPr/>
          <p:nvPr/>
        </p:nvSpPr>
        <p:spPr>
          <a:xfrm>
            <a:off x="411480" y="2070100"/>
            <a:ext cx="2606040" cy="924560"/>
          </a:xfrm>
          <a:prstGeom prst="wedgeEllipseCallout">
            <a:avLst>
              <a:gd name="adj1" fmla="val 90661"/>
              <a:gd name="adj2" fmla="val -27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Model Implementation using </a:t>
            </a:r>
            <a:r>
              <a:rPr lang="en-IN" dirty="0" err="1"/>
              <a:t>Keras</a:t>
            </a:r>
            <a:endParaRPr lang="en-IN" dirty="0"/>
          </a:p>
        </p:txBody>
      </p:sp>
      <p:sp>
        <p:nvSpPr>
          <p:cNvPr id="7" name="Speech Bubble: Oval 6">
            <a:extLst>
              <a:ext uri="{FF2B5EF4-FFF2-40B4-BE49-F238E27FC236}">
                <a16:creationId xmlns:a16="http://schemas.microsoft.com/office/drawing/2014/main" id="{EF7BE3BB-DC72-4E4E-A7F3-28C815324532}"/>
              </a:ext>
            </a:extLst>
          </p:cNvPr>
          <p:cNvSpPr/>
          <p:nvPr/>
        </p:nvSpPr>
        <p:spPr>
          <a:xfrm>
            <a:off x="502920" y="4935220"/>
            <a:ext cx="2606040" cy="924560"/>
          </a:xfrm>
          <a:prstGeom prst="wedgeEllipseCallout">
            <a:avLst>
              <a:gd name="adj1" fmla="val 90661"/>
              <a:gd name="adj2" fmla="val -276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Model Training with 30 Epochs </a:t>
            </a:r>
          </a:p>
        </p:txBody>
      </p:sp>
      <p:sp>
        <p:nvSpPr>
          <p:cNvPr id="8" name="Rectangle 7">
            <a:extLst>
              <a:ext uri="{FF2B5EF4-FFF2-40B4-BE49-F238E27FC236}">
                <a16:creationId xmlns:a16="http://schemas.microsoft.com/office/drawing/2014/main" id="{F0122302-9999-402D-8492-A965EA6C079E}"/>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30</a:t>
            </a:r>
          </a:p>
        </p:txBody>
      </p:sp>
    </p:spTree>
    <p:extLst>
      <p:ext uri="{BB962C8B-B14F-4D97-AF65-F5344CB8AC3E}">
        <p14:creationId xmlns:p14="http://schemas.microsoft.com/office/powerpoint/2010/main" val="142653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97097-EF98-404D-BD43-25C1D4EC7590}"/>
              </a:ext>
            </a:extLst>
          </p:cNvPr>
          <p:cNvSpPr>
            <a:spLocks noGrp="1"/>
          </p:cNvSpPr>
          <p:nvPr>
            <p:ph type="title"/>
          </p:nvPr>
        </p:nvSpPr>
        <p:spPr/>
        <p:txBody>
          <a:bodyPr/>
          <a:lstStyle/>
          <a:p>
            <a:r>
              <a:rPr lang="en-IN" dirty="0"/>
              <a:t>Model Testing</a:t>
            </a:r>
          </a:p>
        </p:txBody>
      </p:sp>
      <p:pic>
        <p:nvPicPr>
          <p:cNvPr id="5" name="Content Placeholder 4">
            <a:extLst>
              <a:ext uri="{FF2B5EF4-FFF2-40B4-BE49-F238E27FC236}">
                <a16:creationId xmlns:a16="http://schemas.microsoft.com/office/drawing/2014/main" id="{F7496A18-17A4-4B49-8CFC-FF83F1A39EBE}"/>
              </a:ext>
            </a:extLst>
          </p:cNvPr>
          <p:cNvPicPr>
            <a:picLocks noGrp="1" noChangeAspect="1"/>
          </p:cNvPicPr>
          <p:nvPr>
            <p:ph idx="1"/>
          </p:nvPr>
        </p:nvPicPr>
        <p:blipFill>
          <a:blip r:embed="rId2"/>
          <a:stretch>
            <a:fillRect/>
          </a:stretch>
        </p:blipFill>
        <p:spPr>
          <a:xfrm>
            <a:off x="4247529" y="2182493"/>
            <a:ext cx="7003387" cy="3718882"/>
          </a:xfrm>
        </p:spPr>
      </p:pic>
      <p:sp>
        <p:nvSpPr>
          <p:cNvPr id="6" name="Speech Bubble: Rectangle with Corners Rounded 5">
            <a:extLst>
              <a:ext uri="{FF2B5EF4-FFF2-40B4-BE49-F238E27FC236}">
                <a16:creationId xmlns:a16="http://schemas.microsoft.com/office/drawing/2014/main" id="{906224E3-0236-4115-B794-A41DADAD10D5}"/>
              </a:ext>
            </a:extLst>
          </p:cNvPr>
          <p:cNvSpPr/>
          <p:nvPr/>
        </p:nvSpPr>
        <p:spPr>
          <a:xfrm>
            <a:off x="1242060" y="2964179"/>
            <a:ext cx="2537460" cy="1450757"/>
          </a:xfrm>
          <a:prstGeom prst="wedgeRoundRectCallout">
            <a:avLst>
              <a:gd name="adj1" fmla="val 86675"/>
              <a:gd name="adj2" fmla="val -646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Taking Test images at “test” folder and testing all using the CNN Algorithm</a:t>
            </a:r>
          </a:p>
        </p:txBody>
      </p:sp>
      <p:sp>
        <p:nvSpPr>
          <p:cNvPr id="7" name="Rectangle 6">
            <a:extLst>
              <a:ext uri="{FF2B5EF4-FFF2-40B4-BE49-F238E27FC236}">
                <a16:creationId xmlns:a16="http://schemas.microsoft.com/office/drawing/2014/main" id="{EDB34047-7AF6-4781-8ABF-FEAF3AF069D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31</a:t>
            </a:r>
          </a:p>
        </p:txBody>
      </p:sp>
    </p:spTree>
    <p:extLst>
      <p:ext uri="{BB962C8B-B14F-4D97-AF65-F5344CB8AC3E}">
        <p14:creationId xmlns:p14="http://schemas.microsoft.com/office/powerpoint/2010/main" val="2204554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9ADAA-4990-47D7-A079-779791418432}"/>
              </a:ext>
            </a:extLst>
          </p:cNvPr>
          <p:cNvSpPr>
            <a:spLocks noGrp="1"/>
          </p:cNvSpPr>
          <p:nvPr>
            <p:ph type="title"/>
          </p:nvPr>
        </p:nvSpPr>
        <p:spPr/>
        <p:txBody>
          <a:bodyPr/>
          <a:lstStyle/>
          <a:p>
            <a:r>
              <a:rPr lang="en-IN" dirty="0"/>
              <a:t>Final Obtained Results </a:t>
            </a:r>
          </a:p>
        </p:txBody>
      </p:sp>
      <p:pic>
        <p:nvPicPr>
          <p:cNvPr id="5" name="Content Placeholder 4">
            <a:extLst>
              <a:ext uri="{FF2B5EF4-FFF2-40B4-BE49-F238E27FC236}">
                <a16:creationId xmlns:a16="http://schemas.microsoft.com/office/drawing/2014/main" id="{91134539-BAF4-48D7-9AC8-8F2EBBCE5345}"/>
              </a:ext>
            </a:extLst>
          </p:cNvPr>
          <p:cNvPicPr>
            <a:picLocks noGrp="1" noChangeAspect="1"/>
          </p:cNvPicPr>
          <p:nvPr>
            <p:ph idx="1"/>
          </p:nvPr>
        </p:nvPicPr>
        <p:blipFill>
          <a:blip r:embed="rId2"/>
          <a:stretch>
            <a:fillRect/>
          </a:stretch>
        </p:blipFill>
        <p:spPr>
          <a:xfrm>
            <a:off x="1097280" y="1978660"/>
            <a:ext cx="2319795" cy="4443552"/>
          </a:xfrm>
        </p:spPr>
      </p:pic>
      <p:pic>
        <p:nvPicPr>
          <p:cNvPr id="7" name="Picture 6">
            <a:extLst>
              <a:ext uri="{FF2B5EF4-FFF2-40B4-BE49-F238E27FC236}">
                <a16:creationId xmlns:a16="http://schemas.microsoft.com/office/drawing/2014/main" id="{0A3C5D37-C23F-4144-A49C-42FEED6507FD}"/>
              </a:ext>
            </a:extLst>
          </p:cNvPr>
          <p:cNvPicPr>
            <a:picLocks noChangeAspect="1"/>
          </p:cNvPicPr>
          <p:nvPr/>
        </p:nvPicPr>
        <p:blipFill rotWithShape="1">
          <a:blip r:embed="rId3"/>
          <a:srcRect r="20990"/>
          <a:stretch/>
        </p:blipFill>
        <p:spPr>
          <a:xfrm>
            <a:off x="8343901" y="1978659"/>
            <a:ext cx="2369820" cy="4443552"/>
          </a:xfrm>
          <a:prstGeom prst="rect">
            <a:avLst/>
          </a:prstGeom>
        </p:spPr>
      </p:pic>
      <p:sp>
        <p:nvSpPr>
          <p:cNvPr id="9" name="Oval 8">
            <a:extLst>
              <a:ext uri="{FF2B5EF4-FFF2-40B4-BE49-F238E27FC236}">
                <a16:creationId xmlns:a16="http://schemas.microsoft.com/office/drawing/2014/main" id="{26FC4836-FC31-43D1-B8FE-DFE98BFE92A8}"/>
              </a:ext>
            </a:extLst>
          </p:cNvPr>
          <p:cNvSpPr/>
          <p:nvPr/>
        </p:nvSpPr>
        <p:spPr>
          <a:xfrm>
            <a:off x="4381500" y="3515777"/>
            <a:ext cx="30480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Predicted Results With 75%+ accuracy</a:t>
            </a:r>
          </a:p>
        </p:txBody>
      </p:sp>
      <p:sp>
        <p:nvSpPr>
          <p:cNvPr id="6" name="Rectangle 5">
            <a:extLst>
              <a:ext uri="{FF2B5EF4-FFF2-40B4-BE49-F238E27FC236}">
                <a16:creationId xmlns:a16="http://schemas.microsoft.com/office/drawing/2014/main" id="{1A78CF0D-3563-4987-A246-9967A31BB033}"/>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32</a:t>
            </a:r>
          </a:p>
        </p:txBody>
      </p:sp>
    </p:spTree>
    <p:extLst>
      <p:ext uri="{BB962C8B-B14F-4D97-AF65-F5344CB8AC3E}">
        <p14:creationId xmlns:p14="http://schemas.microsoft.com/office/powerpoint/2010/main" val="1517806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DE38-0A3B-4912-BC69-74277968E845}"/>
              </a:ext>
            </a:extLst>
          </p:cNvPr>
          <p:cNvSpPr>
            <a:spLocks noGrp="1"/>
          </p:cNvSpPr>
          <p:nvPr>
            <p:ph type="title"/>
          </p:nvPr>
        </p:nvSpPr>
        <p:spPr/>
        <p:txBody>
          <a:bodyPr/>
          <a:lstStyle/>
          <a:p>
            <a:r>
              <a:rPr lang="en-IN" dirty="0"/>
              <a:t>Reinforcement Learning</a:t>
            </a:r>
          </a:p>
        </p:txBody>
      </p:sp>
      <p:sp>
        <p:nvSpPr>
          <p:cNvPr id="3" name="Content Placeholder 2">
            <a:extLst>
              <a:ext uri="{FF2B5EF4-FFF2-40B4-BE49-F238E27FC236}">
                <a16:creationId xmlns:a16="http://schemas.microsoft.com/office/drawing/2014/main" id="{258381BA-2BA4-4C8B-81D4-0E5658189AD4}"/>
              </a:ext>
            </a:extLst>
          </p:cNvPr>
          <p:cNvSpPr>
            <a:spLocks noGrp="1"/>
          </p:cNvSpPr>
          <p:nvPr>
            <p:ph idx="1"/>
          </p:nvPr>
        </p:nvSpPr>
        <p:spPr>
          <a:xfrm>
            <a:off x="930442" y="2108201"/>
            <a:ext cx="5013158" cy="3760891"/>
          </a:xfrm>
        </p:spPr>
        <p:txBody>
          <a:bodyPr/>
          <a:lstStyle/>
          <a:p>
            <a:pPr>
              <a:buFont typeface="Wingdings" panose="05000000000000000000" pitchFamily="2" charset="2"/>
              <a:buChar char="Ø"/>
            </a:pPr>
            <a:r>
              <a:rPr lang="en-IN" b="0" i="0" dirty="0">
                <a:solidFill>
                  <a:srgbClr val="222222"/>
                </a:solidFill>
                <a:effectLst/>
                <a:latin typeface="Lato" panose="020B0604020202020204" pitchFamily="34" charset="0"/>
              </a:rPr>
              <a:t>The concept of reinforcement learning can be applied to the stock price prediction for a specific stock as it uses the same fundamentals of requiring lesser historical data, working in an agent-based system to predict higher returns based on the current environment.</a:t>
            </a:r>
          </a:p>
          <a:p>
            <a:pPr>
              <a:buFont typeface="Wingdings" panose="05000000000000000000" pitchFamily="2" charset="2"/>
              <a:buChar char="Ø"/>
            </a:pPr>
            <a:r>
              <a:rPr lang="en-IN" b="0" i="0" dirty="0">
                <a:solidFill>
                  <a:srgbClr val="222222"/>
                </a:solidFill>
                <a:effectLst/>
                <a:latin typeface="Lato" panose="020F0502020204030203" pitchFamily="34" charset="0"/>
              </a:rPr>
              <a:t>We will see an example of stock price prediction for a certain stock by following the reinforcement learning model. It makes use of the concept of Q learning explained further.</a:t>
            </a:r>
            <a:endParaRPr lang="en-IN" dirty="0"/>
          </a:p>
        </p:txBody>
      </p:sp>
      <p:pic>
        <p:nvPicPr>
          <p:cNvPr id="6" name="Picture 5">
            <a:extLst>
              <a:ext uri="{FF2B5EF4-FFF2-40B4-BE49-F238E27FC236}">
                <a16:creationId xmlns:a16="http://schemas.microsoft.com/office/drawing/2014/main" id="{F61B969C-FEAC-4EFE-8789-11ECD9568E2D}"/>
              </a:ext>
            </a:extLst>
          </p:cNvPr>
          <p:cNvPicPr>
            <a:picLocks noChangeAspect="1"/>
          </p:cNvPicPr>
          <p:nvPr/>
        </p:nvPicPr>
        <p:blipFill rotWithShape="1">
          <a:blip r:embed="rId2"/>
          <a:srcRect l="9469" t="11630" r="7552" b="10075"/>
          <a:stretch/>
        </p:blipFill>
        <p:spPr>
          <a:xfrm>
            <a:off x="6400800" y="2044033"/>
            <a:ext cx="4860758" cy="4034589"/>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517139E7-8E9B-427D-83E2-941ACBCECCEA}"/>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33</a:t>
            </a:r>
          </a:p>
        </p:txBody>
      </p:sp>
    </p:spTree>
    <p:extLst>
      <p:ext uri="{BB962C8B-B14F-4D97-AF65-F5344CB8AC3E}">
        <p14:creationId xmlns:p14="http://schemas.microsoft.com/office/powerpoint/2010/main" val="1291812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7380F-A34A-46FD-B67E-0294C0BBB8B3}"/>
              </a:ext>
            </a:extLst>
          </p:cNvPr>
          <p:cNvSpPr>
            <a:spLocks noGrp="1"/>
          </p:cNvSpPr>
          <p:nvPr>
            <p:ph type="title"/>
          </p:nvPr>
        </p:nvSpPr>
        <p:spPr>
          <a:xfrm>
            <a:off x="1097280" y="864119"/>
            <a:ext cx="10058400" cy="1450757"/>
          </a:xfrm>
        </p:spPr>
        <p:txBody>
          <a:bodyPr>
            <a:normAutofit fontScale="90000"/>
          </a:bodyPr>
          <a:lstStyle/>
          <a:p>
            <a:r>
              <a:rPr lang="en-IN" b="0" i="0" dirty="0">
                <a:solidFill>
                  <a:srgbClr val="222222"/>
                </a:solidFill>
                <a:effectLst/>
                <a:latin typeface="Lato" panose="020F0502020204030203" pitchFamily="34" charset="0"/>
              </a:rPr>
              <a:t>Steps for designing a reinforcement learning model is –</a:t>
            </a:r>
            <a:br>
              <a:rPr lang="en-IN" b="0" i="0" dirty="0">
                <a:solidFill>
                  <a:srgbClr val="222222"/>
                </a:solidFill>
                <a:effectLst/>
                <a:latin typeface="Lato" panose="020F0502020204030203" pitchFamily="34" charset="0"/>
              </a:rPr>
            </a:br>
            <a:endParaRPr lang="en-IN" dirty="0"/>
          </a:p>
        </p:txBody>
      </p:sp>
      <p:sp>
        <p:nvSpPr>
          <p:cNvPr id="3" name="Content Placeholder 2">
            <a:extLst>
              <a:ext uri="{FF2B5EF4-FFF2-40B4-BE49-F238E27FC236}">
                <a16:creationId xmlns:a16="http://schemas.microsoft.com/office/drawing/2014/main" id="{AF255D67-6461-49BA-9B3A-9A997AD25E76}"/>
              </a:ext>
            </a:extLst>
          </p:cNvPr>
          <p:cNvSpPr>
            <a:spLocks noGrp="1"/>
          </p:cNvSpPr>
          <p:nvPr>
            <p:ph idx="1"/>
          </p:nvPr>
        </p:nvSpPr>
        <p:spPr>
          <a:xfrm>
            <a:off x="435219" y="2124243"/>
            <a:ext cx="3587015" cy="3760891"/>
          </a:xfrm>
        </p:spPr>
        <p:txBody>
          <a:bodyPr>
            <a:normAutofit fontScale="92500" lnSpcReduction="20000"/>
          </a:bodyPr>
          <a:lstStyle/>
          <a:p>
            <a:pPr algn="l">
              <a:buFont typeface="Wingdings" panose="05000000000000000000" pitchFamily="2" charset="2"/>
              <a:buChar char="Ø"/>
            </a:pPr>
            <a:r>
              <a:rPr lang="en-IN" b="0" i="0" dirty="0">
                <a:solidFill>
                  <a:srgbClr val="222222"/>
                </a:solidFill>
                <a:effectLst/>
                <a:latin typeface="Lato" panose="020F0502020204030203" pitchFamily="34" charset="0"/>
              </a:rPr>
              <a:t>Importing Libraries</a:t>
            </a:r>
          </a:p>
          <a:p>
            <a:pPr algn="l">
              <a:buFont typeface="Wingdings" panose="05000000000000000000" pitchFamily="2" charset="2"/>
              <a:buChar char="Ø"/>
            </a:pPr>
            <a:r>
              <a:rPr lang="en-IN" b="0" i="0" dirty="0">
                <a:solidFill>
                  <a:srgbClr val="222222"/>
                </a:solidFill>
                <a:effectLst/>
                <a:latin typeface="Lato" panose="020F0502020204030203" pitchFamily="34" charset="0"/>
              </a:rPr>
              <a:t>Create the agent who will make all decisions</a:t>
            </a:r>
          </a:p>
          <a:p>
            <a:pPr algn="l">
              <a:buFont typeface="Wingdings" panose="05000000000000000000" pitchFamily="2" charset="2"/>
              <a:buChar char="Ø"/>
            </a:pPr>
            <a:r>
              <a:rPr lang="en-IN" b="0" i="0" dirty="0">
                <a:solidFill>
                  <a:srgbClr val="222222"/>
                </a:solidFill>
                <a:effectLst/>
                <a:latin typeface="Lato" panose="020F0502020204030203" pitchFamily="34" charset="0"/>
              </a:rPr>
              <a:t>Define basic functions for formatting the values function, reading the data file, etc</a:t>
            </a:r>
          </a:p>
          <a:p>
            <a:pPr algn="l">
              <a:buFont typeface="Wingdings" panose="05000000000000000000" pitchFamily="2" charset="2"/>
              <a:buChar char="Ø"/>
            </a:pPr>
            <a:r>
              <a:rPr lang="en-IN" b="0" i="0" dirty="0">
                <a:solidFill>
                  <a:srgbClr val="222222"/>
                </a:solidFill>
                <a:effectLst/>
                <a:latin typeface="Lato" panose="020F0502020204030203" pitchFamily="34" charset="0"/>
              </a:rPr>
              <a:t>Train the agent</a:t>
            </a:r>
          </a:p>
          <a:p>
            <a:pPr algn="l">
              <a:buFont typeface="Wingdings" panose="05000000000000000000" pitchFamily="2" charset="2"/>
              <a:buChar char="Ø"/>
            </a:pPr>
            <a:r>
              <a:rPr lang="en-IN" b="0" i="0" dirty="0">
                <a:solidFill>
                  <a:srgbClr val="222222"/>
                </a:solidFill>
                <a:effectLst/>
                <a:latin typeface="Lato" panose="020F0502020204030203" pitchFamily="34" charset="0"/>
              </a:rPr>
              <a:t>Evaluate the agent performance</a:t>
            </a:r>
          </a:p>
          <a:p>
            <a:pPr algn="l">
              <a:buFont typeface="Wingdings" panose="05000000000000000000" pitchFamily="2" charset="2"/>
              <a:buChar char="Ø"/>
            </a:pPr>
            <a:r>
              <a:rPr lang="en-IN" dirty="0">
                <a:solidFill>
                  <a:srgbClr val="222222"/>
                </a:solidFill>
                <a:latin typeface="Lato" panose="020F0502020204030203" pitchFamily="34" charset="0"/>
              </a:rPr>
              <a:t>Creating The Environment </a:t>
            </a:r>
          </a:p>
          <a:p>
            <a:pPr algn="l">
              <a:buFont typeface="Wingdings" panose="05000000000000000000" pitchFamily="2" charset="2"/>
              <a:buChar char="Ø"/>
            </a:pPr>
            <a:r>
              <a:rPr lang="en-IN" b="0" i="0" dirty="0">
                <a:solidFill>
                  <a:srgbClr val="222222"/>
                </a:solidFill>
                <a:effectLst/>
                <a:latin typeface="Lato" panose="020F0502020204030203" pitchFamily="34" charset="0"/>
              </a:rPr>
              <a:t>Evaluating the model</a:t>
            </a:r>
          </a:p>
          <a:p>
            <a:endParaRPr lang="en-IN" dirty="0"/>
          </a:p>
        </p:txBody>
      </p:sp>
      <p:sp>
        <p:nvSpPr>
          <p:cNvPr id="4" name="Rectangle 3">
            <a:extLst>
              <a:ext uri="{FF2B5EF4-FFF2-40B4-BE49-F238E27FC236}">
                <a16:creationId xmlns:a16="http://schemas.microsoft.com/office/drawing/2014/main" id="{3D26153D-1B32-4EFC-9672-CCE28756C631}"/>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34</a:t>
            </a:r>
          </a:p>
        </p:txBody>
      </p:sp>
      <p:pic>
        <p:nvPicPr>
          <p:cNvPr id="7" name="Picture 6">
            <a:extLst>
              <a:ext uri="{FF2B5EF4-FFF2-40B4-BE49-F238E27FC236}">
                <a16:creationId xmlns:a16="http://schemas.microsoft.com/office/drawing/2014/main" id="{C15FE610-D14F-4577-8B51-64E70FE4DF75}"/>
              </a:ext>
            </a:extLst>
          </p:cNvPr>
          <p:cNvPicPr>
            <a:picLocks noChangeAspect="1"/>
          </p:cNvPicPr>
          <p:nvPr/>
        </p:nvPicPr>
        <p:blipFill>
          <a:blip r:embed="rId2"/>
          <a:stretch>
            <a:fillRect/>
          </a:stretch>
        </p:blipFill>
        <p:spPr>
          <a:xfrm>
            <a:off x="4781671" y="1921700"/>
            <a:ext cx="6776194" cy="43566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3413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F1D8-0049-4A68-90C2-879EBE2DD498}"/>
              </a:ext>
            </a:extLst>
          </p:cNvPr>
          <p:cNvSpPr>
            <a:spLocks noGrp="1"/>
          </p:cNvSpPr>
          <p:nvPr>
            <p:ph type="title"/>
          </p:nvPr>
        </p:nvSpPr>
        <p:spPr>
          <a:xfrm>
            <a:off x="1066800" y="928287"/>
            <a:ext cx="10058400" cy="1450757"/>
          </a:xfrm>
        </p:spPr>
        <p:txBody>
          <a:bodyPr>
            <a:normAutofit fontScale="90000"/>
          </a:bodyPr>
          <a:lstStyle/>
          <a:p>
            <a:r>
              <a:rPr lang="en-IN" b="1" i="0" dirty="0">
                <a:solidFill>
                  <a:srgbClr val="222222"/>
                </a:solidFill>
                <a:effectLst/>
                <a:latin typeface="Lato" panose="020F0502020204030203" pitchFamily="34" charset="0"/>
              </a:rPr>
              <a:t>Define the Reinforcement Learning Environment</a:t>
            </a:r>
            <a:br>
              <a:rPr lang="en-IN" b="0" i="0" dirty="0">
                <a:solidFill>
                  <a:srgbClr val="222222"/>
                </a:solidFill>
                <a:effectLst/>
                <a:latin typeface="Lato" panose="020F0502020204030203" pitchFamily="34" charset="0"/>
              </a:rPr>
            </a:br>
            <a:endParaRPr lang="en-IN" dirty="0"/>
          </a:p>
        </p:txBody>
      </p:sp>
      <p:sp>
        <p:nvSpPr>
          <p:cNvPr id="3" name="Content Placeholder 2">
            <a:extLst>
              <a:ext uri="{FF2B5EF4-FFF2-40B4-BE49-F238E27FC236}">
                <a16:creationId xmlns:a16="http://schemas.microsoft.com/office/drawing/2014/main" id="{69E4F11F-46C8-4E97-819A-F1350BEDC825}"/>
              </a:ext>
            </a:extLst>
          </p:cNvPr>
          <p:cNvSpPr>
            <a:spLocks noGrp="1"/>
          </p:cNvSpPr>
          <p:nvPr>
            <p:ph idx="1"/>
          </p:nvPr>
        </p:nvSpPr>
        <p:spPr/>
        <p:txBody>
          <a:bodyPr>
            <a:normAutofit lnSpcReduction="10000"/>
          </a:bodyPr>
          <a:lstStyle/>
          <a:p>
            <a:pPr algn="l">
              <a:buFont typeface="Wingdings" panose="05000000000000000000" pitchFamily="2" charset="2"/>
              <a:buChar char="Ø"/>
            </a:pPr>
            <a:r>
              <a:rPr lang="en-IN" b="0" i="0" dirty="0">
                <a:solidFill>
                  <a:srgbClr val="222222"/>
                </a:solidFill>
                <a:effectLst/>
                <a:latin typeface="Lato" panose="020F0502020204030203" pitchFamily="34" charset="0"/>
              </a:rPr>
              <a:t>Agent – An Agent A that works in Environment E</a:t>
            </a:r>
          </a:p>
          <a:p>
            <a:pPr algn="l">
              <a:buFont typeface="Wingdings" panose="05000000000000000000" pitchFamily="2" charset="2"/>
              <a:buChar char="Ø"/>
            </a:pPr>
            <a:r>
              <a:rPr lang="en-IN" b="0" i="0" dirty="0">
                <a:solidFill>
                  <a:srgbClr val="222222"/>
                </a:solidFill>
                <a:effectLst/>
                <a:latin typeface="Lato" panose="020F0502020204030203" pitchFamily="34" charset="0"/>
              </a:rPr>
              <a:t>Action – Buy/Sell/Hold</a:t>
            </a:r>
          </a:p>
          <a:p>
            <a:pPr algn="l">
              <a:buFont typeface="Wingdings" panose="05000000000000000000" pitchFamily="2" charset="2"/>
              <a:buChar char="Ø"/>
            </a:pPr>
            <a:r>
              <a:rPr lang="en-IN" b="0" i="0" dirty="0">
                <a:solidFill>
                  <a:srgbClr val="222222"/>
                </a:solidFill>
                <a:effectLst/>
                <a:latin typeface="Lato" panose="020F0502020204030203" pitchFamily="34" charset="0"/>
              </a:rPr>
              <a:t>States – Data values</a:t>
            </a:r>
          </a:p>
          <a:p>
            <a:pPr algn="l">
              <a:buFont typeface="Wingdings" panose="05000000000000000000" pitchFamily="2" charset="2"/>
              <a:buChar char="Ø"/>
            </a:pPr>
            <a:r>
              <a:rPr lang="en-IN" b="0" i="0" dirty="0">
                <a:solidFill>
                  <a:srgbClr val="222222"/>
                </a:solidFill>
                <a:effectLst/>
                <a:latin typeface="Lato" panose="020F0502020204030203" pitchFamily="34" charset="0"/>
              </a:rPr>
              <a:t>Rewards – Profit / Loss</a:t>
            </a:r>
          </a:p>
          <a:p>
            <a:pPr algn="l"/>
            <a:endParaRPr lang="en-IN" b="1" i="0" dirty="0">
              <a:solidFill>
                <a:srgbClr val="222222"/>
              </a:solidFill>
              <a:effectLst/>
              <a:latin typeface="Lato" panose="020F0502020204030203" pitchFamily="34" charset="0"/>
            </a:endParaRPr>
          </a:p>
          <a:p>
            <a:pPr algn="l"/>
            <a:r>
              <a:rPr lang="en-IN" b="1" i="0" dirty="0">
                <a:solidFill>
                  <a:srgbClr val="222222"/>
                </a:solidFill>
                <a:effectLst/>
                <a:latin typeface="Lato" panose="020F0502020204030203" pitchFamily="34" charset="0"/>
              </a:rPr>
              <a:t>The Role of Q – Learning : </a:t>
            </a:r>
            <a:r>
              <a:rPr lang="en-IN" b="0" i="0" dirty="0">
                <a:solidFill>
                  <a:srgbClr val="222222"/>
                </a:solidFill>
                <a:effectLst/>
                <a:latin typeface="Lato" panose="020F0502020204030203" pitchFamily="34" charset="0"/>
              </a:rPr>
              <a:t>Q-learning is a model-free reinforcement learning algorithm to learn the quality of actions telling an agent what action to take under what circumstances. Q-learning finds an optimal policy in the sense of maximizing the expected value of the total reward over any successive steps, starting from the current state.</a:t>
            </a:r>
          </a:p>
          <a:p>
            <a:endParaRPr lang="en-IN" dirty="0"/>
          </a:p>
        </p:txBody>
      </p:sp>
      <p:sp>
        <p:nvSpPr>
          <p:cNvPr id="4" name="Rectangle 3">
            <a:extLst>
              <a:ext uri="{FF2B5EF4-FFF2-40B4-BE49-F238E27FC236}">
                <a16:creationId xmlns:a16="http://schemas.microsoft.com/office/drawing/2014/main" id="{5875D46D-7ABC-4B2F-9BCD-2E684D33A626}"/>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35</a:t>
            </a:r>
          </a:p>
        </p:txBody>
      </p:sp>
    </p:spTree>
    <p:extLst>
      <p:ext uri="{BB962C8B-B14F-4D97-AF65-F5344CB8AC3E}">
        <p14:creationId xmlns:p14="http://schemas.microsoft.com/office/powerpoint/2010/main" val="20068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1F15-5EED-4950-84BC-0829EA193CA1}"/>
              </a:ext>
            </a:extLst>
          </p:cNvPr>
          <p:cNvSpPr>
            <a:spLocks noGrp="1"/>
          </p:cNvSpPr>
          <p:nvPr>
            <p:ph type="title"/>
          </p:nvPr>
        </p:nvSpPr>
        <p:spPr>
          <a:xfrm>
            <a:off x="1097280" y="988908"/>
            <a:ext cx="10058400" cy="1450757"/>
          </a:xfrm>
        </p:spPr>
        <p:txBody>
          <a:bodyPr/>
          <a:lstStyle/>
          <a:p>
            <a:r>
              <a:rPr lang="en-IN" b="0" i="0" dirty="0">
                <a:solidFill>
                  <a:srgbClr val="222222"/>
                </a:solidFill>
                <a:effectLst/>
                <a:latin typeface="Lato" panose="020F0502020204030203" pitchFamily="34" charset="0"/>
              </a:rPr>
              <a:t>Obtaining Data(5min Timeframe)</a:t>
            </a:r>
            <a:br>
              <a:rPr lang="en-IN" b="0" i="0" dirty="0">
                <a:solidFill>
                  <a:srgbClr val="222222"/>
                </a:solidFill>
                <a:effectLst/>
                <a:latin typeface="Lato" panose="020F0502020204030203" pitchFamily="34" charset="0"/>
              </a:rPr>
            </a:br>
            <a:endParaRPr lang="en-IN" dirty="0"/>
          </a:p>
        </p:txBody>
      </p:sp>
      <p:sp>
        <p:nvSpPr>
          <p:cNvPr id="3" name="Content Placeholder 2">
            <a:extLst>
              <a:ext uri="{FF2B5EF4-FFF2-40B4-BE49-F238E27FC236}">
                <a16:creationId xmlns:a16="http://schemas.microsoft.com/office/drawing/2014/main" id="{07CE6508-467A-454E-8783-EDFEF6B055CF}"/>
              </a:ext>
            </a:extLst>
          </p:cNvPr>
          <p:cNvSpPr>
            <a:spLocks noGrp="1"/>
          </p:cNvSpPr>
          <p:nvPr>
            <p:ph idx="1"/>
          </p:nvPr>
        </p:nvSpPr>
        <p:spPr>
          <a:xfrm>
            <a:off x="1097280" y="2108201"/>
            <a:ext cx="5062888" cy="3760891"/>
          </a:xfrm>
        </p:spPr>
        <p:txBody>
          <a:bodyPr/>
          <a:lstStyle/>
          <a:p>
            <a:pPr>
              <a:buFont typeface="Wingdings" panose="05000000000000000000" pitchFamily="2" charset="2"/>
              <a:buChar char="Ø"/>
            </a:pPr>
            <a:r>
              <a:rPr lang="en-IN" dirty="0"/>
              <a:t>We’re Feeding the Algorithm with Live Data Gathered through API –Vantage</a:t>
            </a:r>
          </a:p>
          <a:p>
            <a:pPr>
              <a:buFont typeface="Wingdings" panose="05000000000000000000" pitchFamily="2" charset="2"/>
              <a:buChar char="Ø"/>
            </a:pPr>
            <a:endParaRPr lang="en-IN" dirty="0"/>
          </a:p>
        </p:txBody>
      </p:sp>
      <p:pic>
        <p:nvPicPr>
          <p:cNvPr id="5" name="Picture 4">
            <a:extLst>
              <a:ext uri="{FF2B5EF4-FFF2-40B4-BE49-F238E27FC236}">
                <a16:creationId xmlns:a16="http://schemas.microsoft.com/office/drawing/2014/main" id="{7963DF70-95FD-4A8D-BAA9-97A6F9C7088A}"/>
              </a:ext>
            </a:extLst>
          </p:cNvPr>
          <p:cNvPicPr>
            <a:picLocks noChangeAspect="1"/>
          </p:cNvPicPr>
          <p:nvPr/>
        </p:nvPicPr>
        <p:blipFill rotWithShape="1">
          <a:blip r:embed="rId2"/>
          <a:srcRect b="63822"/>
          <a:stretch/>
        </p:blipFill>
        <p:spPr>
          <a:xfrm>
            <a:off x="200526" y="3267445"/>
            <a:ext cx="5135078" cy="217222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A8628D6-060F-4751-850C-CAD98D5782EF}"/>
              </a:ext>
            </a:extLst>
          </p:cNvPr>
          <p:cNvPicPr>
            <a:picLocks noChangeAspect="1"/>
          </p:cNvPicPr>
          <p:nvPr/>
        </p:nvPicPr>
        <p:blipFill>
          <a:blip r:embed="rId3"/>
          <a:stretch>
            <a:fillRect/>
          </a:stretch>
        </p:blipFill>
        <p:spPr>
          <a:xfrm>
            <a:off x="7388741" y="1917863"/>
            <a:ext cx="4602733" cy="4397188"/>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F4902CCE-A95B-4903-9CFF-15EB0D0795B4}"/>
              </a:ext>
            </a:extLst>
          </p:cNvPr>
          <p:cNvSpPr/>
          <p:nvPr/>
        </p:nvSpPr>
        <p:spPr>
          <a:xfrm>
            <a:off x="5502443" y="3928442"/>
            <a:ext cx="1740568" cy="850232"/>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28234E7-17DD-4CB8-8910-1C310A8A898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36</a:t>
            </a:r>
          </a:p>
        </p:txBody>
      </p:sp>
    </p:spTree>
    <p:extLst>
      <p:ext uri="{BB962C8B-B14F-4D97-AF65-F5344CB8AC3E}">
        <p14:creationId xmlns:p14="http://schemas.microsoft.com/office/powerpoint/2010/main" val="1572742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29B2-2C46-4DA3-A5A7-6FE1097F0EC2}"/>
              </a:ext>
            </a:extLst>
          </p:cNvPr>
          <p:cNvSpPr>
            <a:spLocks noGrp="1"/>
          </p:cNvSpPr>
          <p:nvPr>
            <p:ph type="title"/>
          </p:nvPr>
        </p:nvSpPr>
        <p:spPr>
          <a:xfrm>
            <a:off x="1036320" y="988908"/>
            <a:ext cx="10058400" cy="1450757"/>
          </a:xfrm>
        </p:spPr>
        <p:txBody>
          <a:bodyPr/>
          <a:lstStyle/>
          <a:p>
            <a:r>
              <a:rPr lang="en-IN" b="1" dirty="0">
                <a:solidFill>
                  <a:schemeClr val="tx1"/>
                </a:solidFill>
                <a:latin typeface="+mn-lt"/>
              </a:rPr>
              <a:t>C</a:t>
            </a:r>
            <a:r>
              <a:rPr lang="en-IN" b="1" dirty="0">
                <a:solidFill>
                  <a:schemeClr val="tx1"/>
                </a:solidFill>
                <a:effectLst/>
                <a:latin typeface="+mn-lt"/>
              </a:rPr>
              <a:t>reating our environment</a:t>
            </a:r>
            <a:br>
              <a:rPr lang="en-IN" b="1" dirty="0">
                <a:solidFill>
                  <a:schemeClr val="tx1"/>
                </a:solidFill>
                <a:effectLst/>
                <a:latin typeface="+mn-lt"/>
              </a:rPr>
            </a:br>
            <a:endParaRPr lang="en-IN" b="1" dirty="0">
              <a:solidFill>
                <a:schemeClr val="tx1"/>
              </a:solidFill>
              <a:latin typeface="+mn-lt"/>
            </a:endParaRPr>
          </a:p>
        </p:txBody>
      </p:sp>
      <p:pic>
        <p:nvPicPr>
          <p:cNvPr id="5" name="Content Placeholder 4">
            <a:extLst>
              <a:ext uri="{FF2B5EF4-FFF2-40B4-BE49-F238E27FC236}">
                <a16:creationId xmlns:a16="http://schemas.microsoft.com/office/drawing/2014/main" id="{D39F064F-F69D-40C9-A633-10C5581C78EE}"/>
              </a:ext>
            </a:extLst>
          </p:cNvPr>
          <p:cNvPicPr>
            <a:picLocks noGrp="1" noChangeAspect="1"/>
          </p:cNvPicPr>
          <p:nvPr>
            <p:ph idx="1"/>
          </p:nvPr>
        </p:nvPicPr>
        <p:blipFill>
          <a:blip r:embed="rId2"/>
          <a:stretch>
            <a:fillRect/>
          </a:stretch>
        </p:blipFill>
        <p:spPr>
          <a:xfrm>
            <a:off x="4443665" y="2069432"/>
            <a:ext cx="5068516" cy="3895808"/>
          </a:xfrm>
          <a:prstGeom prst="rect">
            <a:avLst/>
          </a:prstGeom>
          <a:ln>
            <a:noFill/>
          </a:ln>
          <a:effectLst>
            <a:outerShdw blurRad="292100" dist="139700" dir="2700000" algn="tl" rotWithShape="0">
              <a:srgbClr val="333333">
                <a:alpha val="65000"/>
              </a:srgbClr>
            </a:outerShdw>
          </a:effectLst>
        </p:spPr>
      </p:pic>
      <p:sp>
        <p:nvSpPr>
          <p:cNvPr id="7" name="Speech Bubble: Rectangle 6">
            <a:extLst>
              <a:ext uri="{FF2B5EF4-FFF2-40B4-BE49-F238E27FC236}">
                <a16:creationId xmlns:a16="http://schemas.microsoft.com/office/drawing/2014/main" id="{834DE2C5-4989-4979-BFCD-17A2C7408F98}"/>
              </a:ext>
            </a:extLst>
          </p:cNvPr>
          <p:cNvSpPr/>
          <p:nvPr/>
        </p:nvSpPr>
        <p:spPr>
          <a:xfrm>
            <a:off x="9962148" y="2566737"/>
            <a:ext cx="2093495" cy="1307431"/>
          </a:xfrm>
          <a:prstGeom prst="wedgeRectCallout">
            <a:avLst>
              <a:gd name="adj1" fmla="val -90565"/>
              <a:gd name="adj2" fmla="val -44108"/>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window_size</a:t>
            </a:r>
            <a:r>
              <a:rPr lang="en-IN" dirty="0"/>
              <a:t> = previous timesteps our trading bot has as reference points</a:t>
            </a:r>
          </a:p>
        </p:txBody>
      </p:sp>
      <p:sp>
        <p:nvSpPr>
          <p:cNvPr id="9" name="TextBox 8">
            <a:extLst>
              <a:ext uri="{FF2B5EF4-FFF2-40B4-BE49-F238E27FC236}">
                <a16:creationId xmlns:a16="http://schemas.microsoft.com/office/drawing/2014/main" id="{8F993FCF-8485-4672-890F-CAA8C0099113}"/>
              </a:ext>
            </a:extLst>
          </p:cNvPr>
          <p:cNvSpPr txBox="1"/>
          <p:nvPr/>
        </p:nvSpPr>
        <p:spPr>
          <a:xfrm>
            <a:off x="433137" y="2119842"/>
            <a:ext cx="3874168" cy="2031325"/>
          </a:xfrm>
          <a:prstGeom prst="rect">
            <a:avLst/>
          </a:prstGeom>
          <a:noFill/>
        </p:spPr>
        <p:txBody>
          <a:bodyPr wrap="square">
            <a:spAutoFit/>
          </a:bodyPr>
          <a:lstStyle/>
          <a:p>
            <a:r>
              <a:rPr lang="en-IN" b="1" i="0" dirty="0">
                <a:effectLst/>
                <a:latin typeface="gt-regular"/>
              </a:rPr>
              <a:t>NOTE : </a:t>
            </a:r>
            <a:r>
              <a:rPr lang="en-IN" b="0" i="0" dirty="0">
                <a:effectLst/>
                <a:latin typeface="gt-regular"/>
              </a:rPr>
              <a:t>Ideally, the data that you use should mimic the frequency that you want to trade. For example, if you want the RL agent to trade daily data, use the daily data to train the agent and not hourly data.</a:t>
            </a:r>
          </a:p>
          <a:p>
            <a:r>
              <a:rPr lang="en-IN" b="1" dirty="0">
                <a:latin typeface="gt-regular"/>
              </a:rPr>
              <a:t>(we’re using 5 min Timeframe ) </a:t>
            </a:r>
            <a:endParaRPr lang="en-IN" b="1" dirty="0"/>
          </a:p>
        </p:txBody>
      </p:sp>
      <p:sp>
        <p:nvSpPr>
          <p:cNvPr id="6" name="Rectangle 5">
            <a:extLst>
              <a:ext uri="{FF2B5EF4-FFF2-40B4-BE49-F238E27FC236}">
                <a16:creationId xmlns:a16="http://schemas.microsoft.com/office/drawing/2014/main" id="{50F4DC9A-4AAB-4E0F-9432-5327C3F1D716}"/>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37</a:t>
            </a:r>
          </a:p>
        </p:txBody>
      </p:sp>
    </p:spTree>
    <p:extLst>
      <p:ext uri="{BB962C8B-B14F-4D97-AF65-F5344CB8AC3E}">
        <p14:creationId xmlns:p14="http://schemas.microsoft.com/office/powerpoint/2010/main" val="3342314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45EC-F509-4949-97C7-185C81277E49}"/>
              </a:ext>
            </a:extLst>
          </p:cNvPr>
          <p:cNvSpPr>
            <a:spLocks noGrp="1"/>
          </p:cNvSpPr>
          <p:nvPr>
            <p:ph type="title"/>
          </p:nvPr>
        </p:nvSpPr>
        <p:spPr>
          <a:xfrm>
            <a:off x="950276" y="976413"/>
            <a:ext cx="10058400" cy="1450757"/>
          </a:xfrm>
        </p:spPr>
        <p:txBody>
          <a:bodyPr/>
          <a:lstStyle/>
          <a:p>
            <a:r>
              <a:rPr lang="en-IN" b="0" i="0" dirty="0">
                <a:solidFill>
                  <a:srgbClr val="0A0B09"/>
                </a:solidFill>
                <a:effectLst/>
                <a:latin typeface="gt-medium"/>
              </a:rPr>
              <a:t>Building the test environment</a:t>
            </a:r>
            <a:br>
              <a:rPr lang="en-IN" b="0" i="0" dirty="0">
                <a:solidFill>
                  <a:srgbClr val="0A0B09"/>
                </a:solidFill>
                <a:effectLst/>
                <a:latin typeface="gt-medium"/>
              </a:rPr>
            </a:br>
            <a:endParaRPr lang="en-IN" dirty="0"/>
          </a:p>
        </p:txBody>
      </p:sp>
      <p:pic>
        <p:nvPicPr>
          <p:cNvPr id="5" name="Content Placeholder 4">
            <a:extLst>
              <a:ext uri="{FF2B5EF4-FFF2-40B4-BE49-F238E27FC236}">
                <a16:creationId xmlns:a16="http://schemas.microsoft.com/office/drawing/2014/main" id="{35DC8E42-AE85-4816-868E-1D9C7C4C6DC4}"/>
              </a:ext>
            </a:extLst>
          </p:cNvPr>
          <p:cNvPicPr>
            <a:picLocks noGrp="1" noChangeAspect="1"/>
          </p:cNvPicPr>
          <p:nvPr>
            <p:ph idx="1"/>
          </p:nvPr>
        </p:nvPicPr>
        <p:blipFill>
          <a:blip r:embed="rId2"/>
          <a:stretch>
            <a:fillRect/>
          </a:stretch>
        </p:blipFill>
        <p:spPr>
          <a:xfrm>
            <a:off x="5293894" y="1979864"/>
            <a:ext cx="5947830" cy="429343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FCCB4E90-86FA-416D-928B-14FD7DDEB3F2}"/>
              </a:ext>
            </a:extLst>
          </p:cNvPr>
          <p:cNvSpPr/>
          <p:nvPr/>
        </p:nvSpPr>
        <p:spPr>
          <a:xfrm>
            <a:off x="577515" y="2389085"/>
            <a:ext cx="3930316" cy="1307431"/>
          </a:xfrm>
          <a:prstGeom prst="wedgeRectCallout">
            <a:avLst>
              <a:gd name="adj1" fmla="val 96025"/>
              <a:gd name="adj2" fmla="val -34906"/>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window_size</a:t>
            </a:r>
            <a:r>
              <a:rPr lang="en-IN" dirty="0"/>
              <a:t> = previous timesteps our trading bot has as reference points</a:t>
            </a:r>
          </a:p>
        </p:txBody>
      </p:sp>
      <p:sp>
        <p:nvSpPr>
          <p:cNvPr id="15" name="Rectangle 5">
            <a:extLst>
              <a:ext uri="{FF2B5EF4-FFF2-40B4-BE49-F238E27FC236}">
                <a16:creationId xmlns:a16="http://schemas.microsoft.com/office/drawing/2014/main" id="{74101404-7655-429F-B4C9-A5F408DC000F}"/>
              </a:ext>
            </a:extLst>
          </p:cNvPr>
          <p:cNvSpPr>
            <a:spLocks noChangeArrowheads="1"/>
          </p:cNvSpPr>
          <p:nvPr/>
        </p:nvSpPr>
        <p:spPr bwMode="auto">
          <a:xfrm>
            <a:off x="697832" y="2465719"/>
            <a:ext cx="3729789" cy="1154162"/>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404040"/>
                </a:solidFill>
                <a:effectLst/>
                <a:latin typeface="gt-regular"/>
              </a:rPr>
              <a:t>If we look at the actions we can take using </a:t>
            </a:r>
            <a:r>
              <a:rPr kumimoji="0" lang="en-US" altLang="en-US" sz="1200" b="0" i="0" u="none" strike="noStrike" cap="none" normalizeH="0" baseline="0" dirty="0" err="1">
                <a:ln>
                  <a:noFill/>
                </a:ln>
                <a:solidFill>
                  <a:srgbClr val="404040"/>
                </a:solidFill>
                <a:effectLst/>
                <a:latin typeface="Courier New" panose="02070309020205020404" pitchFamily="49" charset="0"/>
                <a:cs typeface="Courier New" panose="02070309020205020404" pitchFamily="49" charset="0"/>
              </a:rPr>
              <a:t>environment.action_space</a:t>
            </a:r>
            <a:r>
              <a:rPr kumimoji="0" lang="en-US" altLang="en-US" sz="1500" b="0" i="0" u="none" strike="noStrike" cap="none" normalizeH="0" baseline="0" dirty="0">
                <a:ln>
                  <a:noFill/>
                </a:ln>
                <a:solidFill>
                  <a:srgbClr val="404040"/>
                </a:solidFill>
                <a:effectLst/>
                <a:latin typeface="gt-regular"/>
              </a:rPr>
              <a:t>, we’ll notice that we only have two actions we can take. We can only </a:t>
            </a:r>
            <a:r>
              <a:rPr kumimoji="0" lang="en-US" altLang="en-US"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Short</a:t>
            </a:r>
            <a:r>
              <a:rPr kumimoji="0" lang="en-US" altLang="en-US" sz="1500" b="0" i="0" u="none" strike="noStrike" cap="none" normalizeH="0" baseline="0" dirty="0">
                <a:ln>
                  <a:noFill/>
                </a:ln>
                <a:solidFill>
                  <a:srgbClr val="404040"/>
                </a:solidFill>
                <a:effectLst/>
                <a:latin typeface="gt-regular"/>
              </a:rPr>
              <a:t> or </a:t>
            </a:r>
            <a:r>
              <a:rPr kumimoji="0" lang="en-US" altLang="en-US"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Long</a:t>
            </a:r>
            <a:r>
              <a:rPr kumimoji="0" lang="en-US" altLang="en-US" sz="1500" b="0" i="0" u="none" strike="noStrike" cap="none" normalizeH="0" baseline="0" dirty="0">
                <a:ln>
                  <a:noFill/>
                </a:ln>
                <a:solidFill>
                  <a:srgbClr val="404040"/>
                </a:solidFill>
                <a:effectLst/>
                <a:latin typeface="gt-regular"/>
              </a:rPr>
              <a:t>. In other algorithms, you can </a:t>
            </a:r>
            <a:r>
              <a:rPr kumimoji="0" lang="en-US" altLang="en-US" sz="1200" b="0" i="0" u="none" strike="noStrike" cap="none" normalizeH="0" baseline="0" dirty="0">
                <a:ln>
                  <a:noFill/>
                </a:ln>
                <a:solidFill>
                  <a:srgbClr val="404040"/>
                </a:solidFill>
                <a:effectLst/>
                <a:latin typeface="Courier New" panose="02070309020205020404" pitchFamily="49" charset="0"/>
                <a:cs typeface="Courier New" panose="02070309020205020404" pitchFamily="49" charset="0"/>
              </a:rPr>
              <a:t>Hold</a:t>
            </a:r>
            <a:r>
              <a:rPr kumimoji="0" lang="en-US" altLang="en-US" sz="1500" b="0" i="0" u="none" strike="noStrike" cap="none" normalizeH="0" baseline="0" dirty="0">
                <a:ln>
                  <a:noFill/>
                </a:ln>
                <a:solidFill>
                  <a:srgbClr val="404040"/>
                </a:solidFill>
                <a:effectLst/>
                <a:latin typeface="gt-regular"/>
              </a:rPr>
              <a:t>.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Speech Bubble: Rectangle 15">
            <a:extLst>
              <a:ext uri="{FF2B5EF4-FFF2-40B4-BE49-F238E27FC236}">
                <a16:creationId xmlns:a16="http://schemas.microsoft.com/office/drawing/2014/main" id="{ADBDA6B2-089B-441A-AA99-CE3BE03BBDC1}"/>
              </a:ext>
            </a:extLst>
          </p:cNvPr>
          <p:cNvSpPr/>
          <p:nvPr/>
        </p:nvSpPr>
        <p:spPr>
          <a:xfrm>
            <a:off x="2975812" y="4455472"/>
            <a:ext cx="1876926" cy="886549"/>
          </a:xfrm>
          <a:prstGeom prst="wedgeRectCallout">
            <a:avLst>
              <a:gd name="adj1" fmla="val 88362"/>
              <a:gd name="adj2" fmla="val -51160"/>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gt-regular"/>
              </a:rPr>
              <a:t>visualizing the environment using </a:t>
            </a:r>
            <a:r>
              <a:rPr kumimoji="0" lang="en-US" altLang="en-US" sz="14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matplotlib</a:t>
            </a:r>
            <a:r>
              <a:rPr kumimoji="0" lang="en-US" altLang="en-US" sz="1800" b="0" i="0" u="none" strike="noStrike" cap="none" normalizeH="0" baseline="0" dirty="0">
                <a:ln>
                  <a:noFill/>
                </a:ln>
                <a:solidFill>
                  <a:schemeClr val="bg1"/>
                </a:solidFill>
                <a:effectLst/>
                <a:latin typeface="gt-regular"/>
              </a:rPr>
              <a:t>.</a:t>
            </a:r>
            <a:r>
              <a:rPr kumimoji="0" lang="en-US" altLang="en-US" sz="900" b="0" i="0" u="none" strike="noStrike" cap="none" normalizeH="0" baseline="0" dirty="0">
                <a:ln>
                  <a:noFill/>
                </a:ln>
                <a:solidFill>
                  <a:schemeClr val="bg1"/>
                </a:solidFill>
                <a:effectLst/>
              </a:rPr>
              <a:t> </a:t>
            </a: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sp>
        <p:nvSpPr>
          <p:cNvPr id="19" name="Rectangle 8">
            <a:extLst>
              <a:ext uri="{FF2B5EF4-FFF2-40B4-BE49-F238E27FC236}">
                <a16:creationId xmlns:a16="http://schemas.microsoft.com/office/drawing/2014/main" id="{BE029C35-0FFA-4C22-B2B9-85F27E413F3F}"/>
              </a:ext>
            </a:extLst>
          </p:cNvPr>
          <p:cNvSpPr>
            <a:spLocks noChangeArrowheads="1"/>
          </p:cNvSpPr>
          <p:nvPr/>
        </p:nvSpPr>
        <p:spPr bwMode="auto">
          <a:xfrm>
            <a:off x="0" y="671627"/>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9564023A-182E-41D9-9623-68FA89D3045B}"/>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38</a:t>
            </a:r>
          </a:p>
        </p:txBody>
      </p:sp>
    </p:spTree>
    <p:extLst>
      <p:ext uri="{BB962C8B-B14F-4D97-AF65-F5344CB8AC3E}">
        <p14:creationId xmlns:p14="http://schemas.microsoft.com/office/powerpoint/2010/main" val="3617846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8D3D-9DFE-4962-A86E-706D9C820BBB}"/>
              </a:ext>
            </a:extLst>
          </p:cNvPr>
          <p:cNvSpPr>
            <a:spLocks noGrp="1"/>
          </p:cNvSpPr>
          <p:nvPr>
            <p:ph type="title"/>
          </p:nvPr>
        </p:nvSpPr>
        <p:spPr/>
        <p:txBody>
          <a:bodyPr>
            <a:normAutofit/>
          </a:bodyPr>
          <a:lstStyle/>
          <a:p>
            <a:r>
              <a:rPr lang="en-IN" sz="4000" dirty="0"/>
              <a:t>Training an RL agent to trade using the Gym environment</a:t>
            </a:r>
          </a:p>
        </p:txBody>
      </p:sp>
      <p:pic>
        <p:nvPicPr>
          <p:cNvPr id="5" name="Content Placeholder 4">
            <a:extLst>
              <a:ext uri="{FF2B5EF4-FFF2-40B4-BE49-F238E27FC236}">
                <a16:creationId xmlns:a16="http://schemas.microsoft.com/office/drawing/2014/main" id="{DE0FE01A-A02D-41DA-A0FF-DDF9526186D2}"/>
              </a:ext>
            </a:extLst>
          </p:cNvPr>
          <p:cNvPicPr>
            <a:picLocks noGrp="1" noChangeAspect="1"/>
          </p:cNvPicPr>
          <p:nvPr>
            <p:ph idx="1"/>
          </p:nvPr>
        </p:nvPicPr>
        <p:blipFill>
          <a:blip r:embed="rId2"/>
          <a:stretch>
            <a:fillRect/>
          </a:stretch>
        </p:blipFill>
        <p:spPr>
          <a:xfrm>
            <a:off x="6312568" y="1971840"/>
            <a:ext cx="5613133" cy="4327849"/>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3C939B21-59E9-4BA0-AED8-99C5EA363AD6}"/>
              </a:ext>
            </a:extLst>
          </p:cNvPr>
          <p:cNvSpPr/>
          <p:nvPr/>
        </p:nvSpPr>
        <p:spPr>
          <a:xfrm>
            <a:off x="930442" y="2029326"/>
            <a:ext cx="5109410" cy="309131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IN" dirty="0"/>
              <a:t>We begin by wrapping our environment inside the dummy vectorized environment wrapper, </a:t>
            </a:r>
            <a:r>
              <a:rPr lang="en-IN" b="1" i="1" dirty="0" err="1"/>
              <a:t>DummyVecEnv</a:t>
            </a:r>
            <a:r>
              <a:rPr lang="en-IN" b="1" i="1" dirty="0"/>
              <a:t>.</a:t>
            </a:r>
          </a:p>
          <a:p>
            <a:pPr marL="342900" indent="-342900">
              <a:buFont typeface="+mj-lt"/>
              <a:buAutoNum type="arabicPeriod"/>
            </a:pPr>
            <a:r>
              <a:rPr lang="en-IN" dirty="0"/>
              <a:t>creating an </a:t>
            </a:r>
            <a:r>
              <a:rPr lang="en-IN" dirty="0" err="1"/>
              <a:t>env_build</a:t>
            </a:r>
            <a:r>
              <a:rPr lang="en-IN" dirty="0"/>
              <a:t> function. We are taking that function and putting it inside the </a:t>
            </a:r>
            <a:r>
              <a:rPr lang="en-IN" b="1" i="1" dirty="0" err="1"/>
              <a:t>DummyVecEnv</a:t>
            </a:r>
            <a:r>
              <a:rPr lang="en-IN" b="1" i="1" dirty="0"/>
              <a:t>.</a:t>
            </a:r>
          </a:p>
          <a:p>
            <a:pPr marL="342900" indent="-342900">
              <a:buFont typeface="+mj-lt"/>
              <a:buAutoNum type="arabicPeriod"/>
            </a:pPr>
            <a:r>
              <a:rPr lang="en-IN" dirty="0"/>
              <a:t>Finally, we save the result inside the env variable so that when we start building our training model. We’ll now use the env variable.</a:t>
            </a:r>
          </a:p>
          <a:p>
            <a:pPr marL="342900" indent="-342900">
              <a:buFont typeface="+mj-lt"/>
              <a:buAutoNum type="arabicPeriod"/>
            </a:pPr>
            <a:endParaRPr lang="en-IN" dirty="0"/>
          </a:p>
        </p:txBody>
      </p:sp>
      <p:sp>
        <p:nvSpPr>
          <p:cNvPr id="7" name="Rectangle 6">
            <a:extLst>
              <a:ext uri="{FF2B5EF4-FFF2-40B4-BE49-F238E27FC236}">
                <a16:creationId xmlns:a16="http://schemas.microsoft.com/office/drawing/2014/main" id="{2544A5FE-67E5-4ED8-8A9F-C5AC67D655D8}"/>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39</a:t>
            </a:r>
          </a:p>
        </p:txBody>
      </p:sp>
    </p:spTree>
    <p:extLst>
      <p:ext uri="{BB962C8B-B14F-4D97-AF65-F5344CB8AC3E}">
        <p14:creationId xmlns:p14="http://schemas.microsoft.com/office/powerpoint/2010/main" val="1365744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E9E6-5C4B-46F5-A182-CC1365E8761C}"/>
              </a:ext>
            </a:extLst>
          </p:cNvPr>
          <p:cNvSpPr>
            <a:spLocks noGrp="1"/>
          </p:cNvSpPr>
          <p:nvPr>
            <p:ph type="title"/>
          </p:nvPr>
        </p:nvSpPr>
        <p:spPr>
          <a:xfrm>
            <a:off x="1066800" y="902064"/>
            <a:ext cx="10058400" cy="1450757"/>
          </a:xfrm>
        </p:spPr>
        <p:txBody>
          <a:bodyPr>
            <a:noAutofit/>
          </a:bodyPr>
          <a:lstStyle/>
          <a:p>
            <a:r>
              <a:rPr lang="en-IN" sz="3600" dirty="0">
                <a:effectLst/>
                <a:ea typeface="Calibri" panose="020F0502020204030204" pitchFamily="34" charset="0"/>
                <a:cs typeface="Mangal" panose="02040503050203030202" pitchFamily="18" charset="0"/>
              </a:rPr>
              <a:t>What is the problem that we are going to solve?</a:t>
            </a:r>
            <a:br>
              <a:rPr lang="en-IN" sz="3600" b="1" dirty="0">
                <a:effectLst/>
                <a:latin typeface="Calibri" panose="020F0502020204030204" pitchFamily="34" charset="0"/>
                <a:ea typeface="Calibri" panose="020F0502020204030204" pitchFamily="34" charset="0"/>
                <a:cs typeface="Mangal" panose="02040503050203030202" pitchFamily="18" charset="0"/>
              </a:rPr>
            </a:br>
            <a:endParaRPr lang="en-IN" sz="3600" dirty="0"/>
          </a:p>
        </p:txBody>
      </p:sp>
      <p:sp>
        <p:nvSpPr>
          <p:cNvPr id="3" name="Content Placeholder 2">
            <a:extLst>
              <a:ext uri="{FF2B5EF4-FFF2-40B4-BE49-F238E27FC236}">
                <a16:creationId xmlns:a16="http://schemas.microsoft.com/office/drawing/2014/main" id="{8268EE78-C92A-4B7F-8C60-638C5E4A6E0B}"/>
              </a:ext>
            </a:extLst>
          </p:cNvPr>
          <p:cNvSpPr>
            <a:spLocks noGrp="1"/>
          </p:cNvSpPr>
          <p:nvPr>
            <p:ph idx="1"/>
          </p:nvPr>
        </p:nvSpPr>
        <p:spPr>
          <a:xfrm>
            <a:off x="1181100" y="2108201"/>
            <a:ext cx="5768340" cy="3760891"/>
          </a:xfrm>
        </p:spPr>
        <p:txBody>
          <a:bodyPr>
            <a:normAutofit/>
          </a:bodyPr>
          <a:lstStyle/>
          <a:p>
            <a:pPr>
              <a:buFont typeface="Wingdings" panose="05000000000000000000" pitchFamily="2" charset="2"/>
              <a:buChar char="q"/>
            </a:pPr>
            <a:r>
              <a:rPr lang="en-IN" sz="1600" dirty="0"/>
              <a:t>Every challenge has a solution. What matters is the effectiveness of the solution</a:t>
            </a:r>
          </a:p>
          <a:p>
            <a:pPr>
              <a:buFont typeface="Wingdings" panose="05000000000000000000" pitchFamily="2" charset="2"/>
              <a:buChar char="q"/>
            </a:pPr>
            <a:r>
              <a:rPr lang="en-IN" sz="1600" dirty="0"/>
              <a:t>Every person once in a lifetime decides to invest but doesn’t know either the proper platform or if someone finds a platform doesn’t know Where to invest?  When to invest? And How much to Invest ?</a:t>
            </a:r>
          </a:p>
          <a:p>
            <a:pPr>
              <a:buFont typeface="Wingdings" panose="05000000000000000000" pitchFamily="2" charset="2"/>
              <a:buChar char="q"/>
            </a:pPr>
            <a:r>
              <a:rPr lang="en-IN" sz="1600" dirty="0">
                <a:solidFill>
                  <a:schemeClr val="tx2"/>
                </a:solidFill>
              </a:rPr>
              <a:t>So we are trying to come up with a product to </a:t>
            </a:r>
            <a:r>
              <a:rPr lang="en-IN" sz="1600" dirty="0"/>
              <a:t>help the user to find the best trading opportunity based on technical analysis in the intra-day market.</a:t>
            </a:r>
          </a:p>
        </p:txBody>
      </p:sp>
      <p:pic>
        <p:nvPicPr>
          <p:cNvPr id="5" name="Picture 4">
            <a:extLst>
              <a:ext uri="{FF2B5EF4-FFF2-40B4-BE49-F238E27FC236}">
                <a16:creationId xmlns:a16="http://schemas.microsoft.com/office/drawing/2014/main" id="{4C6F9223-66C2-472D-B056-4083682AC655}"/>
              </a:ext>
            </a:extLst>
          </p:cNvPr>
          <p:cNvPicPr>
            <a:picLocks noChangeAspect="1"/>
          </p:cNvPicPr>
          <p:nvPr/>
        </p:nvPicPr>
        <p:blipFill>
          <a:blip r:embed="rId2"/>
          <a:stretch>
            <a:fillRect/>
          </a:stretch>
        </p:blipFill>
        <p:spPr>
          <a:xfrm>
            <a:off x="7025272" y="2108201"/>
            <a:ext cx="4823827" cy="3473814"/>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0195ED84-FB7C-4E56-86BE-CD7BDFBB4E26}"/>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spTree>
    <p:extLst>
      <p:ext uri="{BB962C8B-B14F-4D97-AF65-F5344CB8AC3E}">
        <p14:creationId xmlns:p14="http://schemas.microsoft.com/office/powerpoint/2010/main" val="3506495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7E96-4E9E-450D-A761-3171EEB0F8B9}"/>
              </a:ext>
            </a:extLst>
          </p:cNvPr>
          <p:cNvSpPr>
            <a:spLocks noGrp="1"/>
          </p:cNvSpPr>
          <p:nvPr>
            <p:ph type="title"/>
          </p:nvPr>
        </p:nvSpPr>
        <p:spPr/>
        <p:txBody>
          <a:bodyPr/>
          <a:lstStyle/>
          <a:p>
            <a:r>
              <a:rPr lang="en-IN" dirty="0"/>
              <a:t>Evaluation</a:t>
            </a:r>
          </a:p>
        </p:txBody>
      </p:sp>
      <p:pic>
        <p:nvPicPr>
          <p:cNvPr id="5" name="Content Placeholder 4">
            <a:extLst>
              <a:ext uri="{FF2B5EF4-FFF2-40B4-BE49-F238E27FC236}">
                <a16:creationId xmlns:a16="http://schemas.microsoft.com/office/drawing/2014/main" id="{418220F9-50AB-48A0-BA6F-80BBFBCE7BBE}"/>
              </a:ext>
            </a:extLst>
          </p:cNvPr>
          <p:cNvPicPr>
            <a:picLocks noGrp="1" noChangeAspect="1"/>
          </p:cNvPicPr>
          <p:nvPr>
            <p:ph idx="1"/>
          </p:nvPr>
        </p:nvPicPr>
        <p:blipFill>
          <a:blip r:embed="rId2"/>
          <a:stretch>
            <a:fillRect/>
          </a:stretch>
        </p:blipFill>
        <p:spPr>
          <a:xfrm>
            <a:off x="4380955" y="2335376"/>
            <a:ext cx="7536873" cy="399969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69D8DB5-FAE4-4163-A89C-ED743C717631}"/>
              </a:ext>
            </a:extLst>
          </p:cNvPr>
          <p:cNvSpPr txBox="1"/>
          <p:nvPr/>
        </p:nvSpPr>
        <p:spPr>
          <a:xfrm>
            <a:off x="166775" y="2705568"/>
            <a:ext cx="3793958" cy="2062103"/>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gn="l"/>
            <a:r>
              <a:rPr lang="en-IN" sz="1600" b="0" i="0" dirty="0">
                <a:solidFill>
                  <a:srgbClr val="212121"/>
                </a:solidFill>
                <a:effectLst/>
                <a:latin typeface="Roboto" panose="020B0604020202020204" pitchFamily="2" charset="0"/>
              </a:rPr>
              <a:t>As we can see, our agent RL bought and sold stocks at random. Our profit margin appears to be greater than 1, so we can determine that our bot has made us profit from the trades it has made. But these were random steps, now let’s properly train our model to get better trades.</a:t>
            </a:r>
          </a:p>
        </p:txBody>
      </p:sp>
      <p:cxnSp>
        <p:nvCxnSpPr>
          <p:cNvPr id="9" name="Straight Arrow Connector 8">
            <a:extLst>
              <a:ext uri="{FF2B5EF4-FFF2-40B4-BE49-F238E27FC236}">
                <a16:creationId xmlns:a16="http://schemas.microsoft.com/office/drawing/2014/main" id="{26E37430-0BF7-422E-A3D4-73E4632809F7}"/>
              </a:ext>
            </a:extLst>
          </p:cNvPr>
          <p:cNvCxnSpPr>
            <a:cxnSpLocks/>
            <a:stCxn id="7" idx="3"/>
          </p:cNvCxnSpPr>
          <p:nvPr/>
        </p:nvCxnSpPr>
        <p:spPr>
          <a:xfrm flipV="1">
            <a:off x="3960733" y="3240505"/>
            <a:ext cx="3178004" cy="496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5406549-73C5-4762-8DDB-21235DC65DD8}"/>
              </a:ext>
            </a:extLst>
          </p:cNvPr>
          <p:cNvSpPr txBox="1"/>
          <p:nvPr/>
        </p:nvSpPr>
        <p:spPr>
          <a:xfrm>
            <a:off x="144378" y="4958167"/>
            <a:ext cx="3793958" cy="132343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outerShdw blurRad="50800" dist="38100" dir="18900000" algn="b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a:spAutoFit/>
          </a:bodyPr>
          <a:lstStyle/>
          <a:p>
            <a:pPr algn="l"/>
            <a:r>
              <a:rPr lang="en-IN" sz="1600" b="0" i="0" dirty="0">
                <a:solidFill>
                  <a:srgbClr val="404040"/>
                </a:solidFill>
                <a:effectLst/>
                <a:latin typeface="gt-regular"/>
              </a:rPr>
              <a:t>The model isn’t perfect. It has made some long and short trades. Some good and bad trades .With a few tweaks, this model can be trained to trade with stocks, forex, equities, and securities. </a:t>
            </a:r>
            <a:endParaRPr lang="en-IN" sz="1600" b="0" i="0" dirty="0">
              <a:solidFill>
                <a:srgbClr val="212121"/>
              </a:solidFill>
              <a:effectLst/>
              <a:latin typeface="Roboto" panose="020B0604020202020204" pitchFamily="2" charset="0"/>
            </a:endParaRPr>
          </a:p>
        </p:txBody>
      </p:sp>
      <p:pic>
        <p:nvPicPr>
          <p:cNvPr id="15" name="Picture 14">
            <a:extLst>
              <a:ext uri="{FF2B5EF4-FFF2-40B4-BE49-F238E27FC236}">
                <a16:creationId xmlns:a16="http://schemas.microsoft.com/office/drawing/2014/main" id="{03246380-53FE-45A5-98B2-368D8FAE9C0E}"/>
              </a:ext>
            </a:extLst>
          </p:cNvPr>
          <p:cNvPicPr>
            <a:picLocks noChangeAspect="1"/>
          </p:cNvPicPr>
          <p:nvPr/>
        </p:nvPicPr>
        <p:blipFill rotWithShape="1">
          <a:blip r:embed="rId3"/>
          <a:srcRect t="677" r="3975" b="30455"/>
          <a:stretch/>
        </p:blipFill>
        <p:spPr>
          <a:xfrm>
            <a:off x="6440905" y="175264"/>
            <a:ext cx="5476923" cy="2034190"/>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F7946BF6-3358-4F12-B5E0-36858774792F}"/>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40</a:t>
            </a:r>
          </a:p>
        </p:txBody>
      </p:sp>
    </p:spTree>
    <p:extLst>
      <p:ext uri="{BB962C8B-B14F-4D97-AF65-F5344CB8AC3E}">
        <p14:creationId xmlns:p14="http://schemas.microsoft.com/office/powerpoint/2010/main" val="295764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A12CAF-8E24-4A3A-B0CC-13339267C76E}"/>
              </a:ext>
            </a:extLst>
          </p:cNvPr>
          <p:cNvSpPr>
            <a:spLocks noGrp="1"/>
          </p:cNvSpPr>
          <p:nvPr>
            <p:ph type="title"/>
          </p:nvPr>
        </p:nvSpPr>
        <p:spPr/>
        <p:txBody>
          <a:bodyPr/>
          <a:lstStyle/>
          <a:p>
            <a:r>
              <a:rPr lang="en-IN" dirty="0"/>
              <a:t>Time Series </a:t>
            </a:r>
          </a:p>
        </p:txBody>
      </p:sp>
      <p:pic>
        <p:nvPicPr>
          <p:cNvPr id="6" name="Content Placeholder 8">
            <a:extLst>
              <a:ext uri="{FF2B5EF4-FFF2-40B4-BE49-F238E27FC236}">
                <a16:creationId xmlns:a16="http://schemas.microsoft.com/office/drawing/2014/main" id="{0855F67D-7F70-4B0D-9530-0EDD5E5745A1}"/>
              </a:ext>
            </a:extLst>
          </p:cNvPr>
          <p:cNvPicPr>
            <a:picLocks noChangeAspect="1"/>
          </p:cNvPicPr>
          <p:nvPr/>
        </p:nvPicPr>
        <p:blipFill>
          <a:blip r:embed="rId2"/>
          <a:stretch>
            <a:fillRect/>
          </a:stretch>
        </p:blipFill>
        <p:spPr>
          <a:xfrm>
            <a:off x="0" y="2108201"/>
            <a:ext cx="6255730" cy="3896432"/>
          </a:xfrm>
          <a:prstGeom prst="rect">
            <a:avLst/>
          </a:prstGeom>
        </p:spPr>
      </p:pic>
      <p:sp>
        <p:nvSpPr>
          <p:cNvPr id="7" name="TextBox 6">
            <a:extLst>
              <a:ext uri="{FF2B5EF4-FFF2-40B4-BE49-F238E27FC236}">
                <a16:creationId xmlns:a16="http://schemas.microsoft.com/office/drawing/2014/main" id="{ACADFAF9-BDA4-428F-A19F-194096ED9296}"/>
              </a:ext>
            </a:extLst>
          </p:cNvPr>
          <p:cNvSpPr txBox="1"/>
          <p:nvPr/>
        </p:nvSpPr>
        <p:spPr>
          <a:xfrm>
            <a:off x="6255730" y="2108201"/>
            <a:ext cx="5819775" cy="3693319"/>
          </a:xfrm>
          <a:prstGeom prst="rect">
            <a:avLst/>
          </a:prstGeom>
          <a:noFill/>
        </p:spPr>
        <p:txBody>
          <a:bodyPr wrap="square">
            <a:spAutoFit/>
          </a:bodyPr>
          <a:lstStyle/>
          <a:p>
            <a:pPr marL="285750" indent="-285750">
              <a:buFontTx/>
              <a:buChar char="-"/>
            </a:pPr>
            <a:r>
              <a:rPr lang="en-US" dirty="0"/>
              <a:t>A time series is a data set that tracks a sample over time.</a:t>
            </a:r>
          </a:p>
          <a:p>
            <a:pPr marL="285750" indent="-285750">
              <a:buFontTx/>
              <a:buChar char="-"/>
            </a:pPr>
            <a:r>
              <a:rPr lang="en-US" dirty="0"/>
              <a:t>In particular, a time series allows one to see what factors influence certain variables from period to period.</a:t>
            </a:r>
          </a:p>
          <a:p>
            <a:pPr marL="285750" indent="-285750">
              <a:buFontTx/>
              <a:buChar char="-"/>
            </a:pPr>
            <a:r>
              <a:rPr lang="en-US" dirty="0"/>
              <a:t>Time series analysis can be useful to see how a given asset, security, or economic variable changes over time.</a:t>
            </a:r>
          </a:p>
          <a:p>
            <a:pPr marL="285750" indent="-285750">
              <a:buFontTx/>
              <a:buChar char="-"/>
            </a:pPr>
            <a:r>
              <a:rPr lang="en-US" dirty="0"/>
              <a:t>Forecasting methods using time series are used in both fundamental and technical analysis.</a:t>
            </a:r>
          </a:p>
          <a:p>
            <a:pPr marL="285750" indent="-285750">
              <a:buFontTx/>
              <a:buChar char="-"/>
            </a:pPr>
            <a:r>
              <a:rPr lang="en-US" dirty="0"/>
              <a:t>Although cross-sectional data is seen as the opposite of time series, the two are often used together in practice.</a:t>
            </a:r>
            <a:endParaRPr lang="en-IN" dirty="0"/>
          </a:p>
        </p:txBody>
      </p:sp>
      <p:sp>
        <p:nvSpPr>
          <p:cNvPr id="8" name="Rectangle 7">
            <a:extLst>
              <a:ext uri="{FF2B5EF4-FFF2-40B4-BE49-F238E27FC236}">
                <a16:creationId xmlns:a16="http://schemas.microsoft.com/office/drawing/2014/main" id="{5CC3B4C6-77D0-47A9-AA00-29223832E812}"/>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41</a:t>
            </a:r>
          </a:p>
        </p:txBody>
      </p:sp>
    </p:spTree>
    <p:extLst>
      <p:ext uri="{BB962C8B-B14F-4D97-AF65-F5344CB8AC3E}">
        <p14:creationId xmlns:p14="http://schemas.microsoft.com/office/powerpoint/2010/main" val="1299964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F0E4-41EE-407C-9034-08FFD6E846F9}"/>
              </a:ext>
            </a:extLst>
          </p:cNvPr>
          <p:cNvSpPr>
            <a:spLocks noGrp="1"/>
          </p:cNvSpPr>
          <p:nvPr>
            <p:ph type="title"/>
          </p:nvPr>
        </p:nvSpPr>
        <p:spPr/>
        <p:txBody>
          <a:bodyPr/>
          <a:lstStyle/>
          <a:p>
            <a:r>
              <a:rPr lang="en-IN" b="1" i="0">
                <a:solidFill>
                  <a:srgbClr val="222222"/>
                </a:solidFill>
                <a:effectLst/>
                <a:latin typeface="Lato" panose="020F0502020204030203" pitchFamily="34" charset="0"/>
              </a:rPr>
              <a:t>What is ARIMA?</a:t>
            </a:r>
            <a:endParaRPr lang="en-IN" b="0" i="0">
              <a:solidFill>
                <a:srgbClr val="222222"/>
              </a:solidFill>
              <a:effectLst/>
              <a:latin typeface="Lato" panose="020F0502020204030203" pitchFamily="34" charset="0"/>
            </a:endParaRPr>
          </a:p>
        </p:txBody>
      </p:sp>
      <p:sp>
        <p:nvSpPr>
          <p:cNvPr id="3" name="Content Placeholder 2">
            <a:extLst>
              <a:ext uri="{FF2B5EF4-FFF2-40B4-BE49-F238E27FC236}">
                <a16:creationId xmlns:a16="http://schemas.microsoft.com/office/drawing/2014/main" id="{1745D2A4-51F6-4974-9D11-7B9F9F5CA671}"/>
              </a:ext>
            </a:extLst>
          </p:cNvPr>
          <p:cNvSpPr>
            <a:spLocks noGrp="1"/>
          </p:cNvSpPr>
          <p:nvPr>
            <p:ph idx="1"/>
          </p:nvPr>
        </p:nvSpPr>
        <p:spPr>
          <a:xfrm>
            <a:off x="1097280" y="2426328"/>
            <a:ext cx="5153744" cy="3760891"/>
          </a:xfrm>
        </p:spPr>
        <p:txBody>
          <a:bodyPr/>
          <a:lstStyle/>
          <a:p>
            <a:pPr>
              <a:buFont typeface="Wingdings" panose="05000000000000000000" pitchFamily="2" charset="2"/>
              <a:buChar char="Ø"/>
            </a:pPr>
            <a:r>
              <a:rPr lang="en-IN" b="0" i="0" dirty="0">
                <a:solidFill>
                  <a:srgbClr val="222222"/>
                </a:solidFill>
                <a:effectLst/>
                <a:latin typeface="Lato" panose="020F0502020204030203" pitchFamily="34" charset="0"/>
              </a:rPr>
              <a:t>Before working with non-stationary data, the Autoregressive Integrated Moving Average (ARIMA) Model converts it to stationary data. One of the most widely used models for predicting linear time series data is this one.</a:t>
            </a:r>
          </a:p>
          <a:p>
            <a:pPr>
              <a:buFont typeface="Wingdings" panose="05000000000000000000" pitchFamily="2" charset="2"/>
              <a:buChar char="Ø"/>
            </a:pPr>
            <a:r>
              <a:rPr lang="en-IN" b="0" i="0" dirty="0">
                <a:solidFill>
                  <a:srgbClr val="222222"/>
                </a:solidFill>
                <a:effectLst/>
                <a:latin typeface="Lato" panose="020F0502020204030203" pitchFamily="34" charset="0"/>
              </a:rPr>
              <a:t>The ARIMA model has been widely utilized in banking and economics since it is recognized to be reliable, efficient, and capable of predicting short-term share market movements.</a:t>
            </a:r>
            <a:endParaRPr lang="en-IN" dirty="0"/>
          </a:p>
        </p:txBody>
      </p:sp>
      <p:pic>
        <p:nvPicPr>
          <p:cNvPr id="5" name="Picture 4">
            <a:extLst>
              <a:ext uri="{FF2B5EF4-FFF2-40B4-BE49-F238E27FC236}">
                <a16:creationId xmlns:a16="http://schemas.microsoft.com/office/drawing/2014/main" id="{31705FE0-1E58-4362-AA49-C76F54DF4D7D}"/>
              </a:ext>
            </a:extLst>
          </p:cNvPr>
          <p:cNvPicPr>
            <a:picLocks noChangeAspect="1"/>
          </p:cNvPicPr>
          <p:nvPr/>
        </p:nvPicPr>
        <p:blipFill>
          <a:blip r:embed="rId2"/>
          <a:stretch>
            <a:fillRect/>
          </a:stretch>
        </p:blipFill>
        <p:spPr>
          <a:xfrm>
            <a:off x="6478459" y="2426328"/>
            <a:ext cx="5153744" cy="3124636"/>
          </a:xfrm>
          <a:prstGeom prst="rect">
            <a:avLst/>
          </a:prstGeom>
        </p:spPr>
      </p:pic>
      <p:sp>
        <p:nvSpPr>
          <p:cNvPr id="6" name="Rectangle 5">
            <a:extLst>
              <a:ext uri="{FF2B5EF4-FFF2-40B4-BE49-F238E27FC236}">
                <a16:creationId xmlns:a16="http://schemas.microsoft.com/office/drawing/2014/main" id="{1938BFE3-589F-45A6-AA6A-1B9A3764BBA6}"/>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42</a:t>
            </a:r>
          </a:p>
        </p:txBody>
      </p:sp>
    </p:spTree>
    <p:extLst>
      <p:ext uri="{BB962C8B-B14F-4D97-AF65-F5344CB8AC3E}">
        <p14:creationId xmlns:p14="http://schemas.microsoft.com/office/powerpoint/2010/main" val="1081470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474E9-6DB5-45CE-8165-4F773893FDB7}"/>
              </a:ext>
            </a:extLst>
          </p:cNvPr>
          <p:cNvSpPr>
            <a:spLocks noGrp="1"/>
          </p:cNvSpPr>
          <p:nvPr>
            <p:ph type="title"/>
          </p:nvPr>
        </p:nvSpPr>
        <p:spPr>
          <a:xfrm>
            <a:off x="731520" y="608507"/>
            <a:ext cx="10058400" cy="1060059"/>
          </a:xfrm>
        </p:spPr>
        <p:txBody>
          <a:bodyPr>
            <a:noAutofit/>
          </a:bodyPr>
          <a:lstStyle/>
          <a:p>
            <a:r>
              <a:rPr lang="en-IN" sz="4800" b="1" dirty="0">
                <a:solidFill>
                  <a:schemeClr val="tx1"/>
                </a:solidFill>
                <a:effectLst/>
                <a:latin typeface="Arial" panose="020B0604020202020204" pitchFamily="34" charset="0"/>
                <a:cs typeface="Arial" panose="020B0604020202020204" pitchFamily="34" charset="0"/>
              </a:rPr>
              <a:t>Plot close price</a:t>
            </a:r>
            <a:br>
              <a:rPr lang="en-IN" sz="4800" b="1" dirty="0">
                <a:solidFill>
                  <a:schemeClr val="tx1"/>
                </a:solidFill>
                <a:effectLst/>
                <a:latin typeface="Arial" panose="020B0604020202020204" pitchFamily="34" charset="0"/>
                <a:cs typeface="Arial" panose="020B0604020202020204" pitchFamily="34" charset="0"/>
              </a:rPr>
            </a:br>
            <a:endParaRPr lang="en-IN" sz="4800" b="1"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87DAAE8-887C-4938-BED0-36CABC9882F1}"/>
              </a:ext>
            </a:extLst>
          </p:cNvPr>
          <p:cNvPicPr>
            <a:picLocks noChangeAspect="1"/>
          </p:cNvPicPr>
          <p:nvPr/>
        </p:nvPicPr>
        <p:blipFill>
          <a:blip r:embed="rId2"/>
          <a:stretch>
            <a:fillRect/>
          </a:stretch>
        </p:blipFill>
        <p:spPr>
          <a:xfrm>
            <a:off x="3024046" y="1029945"/>
            <a:ext cx="9036736" cy="5219548"/>
          </a:xfrm>
          <a:prstGeom prst="rect">
            <a:avLst/>
          </a:prstGeom>
        </p:spPr>
      </p:pic>
      <p:sp>
        <p:nvSpPr>
          <p:cNvPr id="10" name="Rectangle 9">
            <a:extLst>
              <a:ext uri="{FF2B5EF4-FFF2-40B4-BE49-F238E27FC236}">
                <a16:creationId xmlns:a16="http://schemas.microsoft.com/office/drawing/2014/main" id="{F85D5E15-EAA1-4EAC-9878-8134F0478EF1}"/>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43</a:t>
            </a:r>
          </a:p>
        </p:txBody>
      </p:sp>
    </p:spTree>
    <p:extLst>
      <p:ext uri="{BB962C8B-B14F-4D97-AF65-F5344CB8AC3E}">
        <p14:creationId xmlns:p14="http://schemas.microsoft.com/office/powerpoint/2010/main" val="4258700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6D94-20C9-4D6C-A40F-D2A0857A1E28}"/>
              </a:ext>
            </a:extLst>
          </p:cNvPr>
          <p:cNvSpPr>
            <a:spLocks noGrp="1"/>
          </p:cNvSpPr>
          <p:nvPr>
            <p:ph type="title"/>
          </p:nvPr>
        </p:nvSpPr>
        <p:spPr/>
        <p:txBody>
          <a:bodyPr/>
          <a:lstStyle/>
          <a:p>
            <a:r>
              <a:rPr lang="en-IN" b="1" dirty="0">
                <a:solidFill>
                  <a:schemeClr val="tx1"/>
                </a:solidFill>
                <a:effectLst/>
                <a:latin typeface="Arial" panose="020B0604020202020204" pitchFamily="34" charset="0"/>
                <a:cs typeface="Arial" panose="020B0604020202020204" pitchFamily="34" charset="0"/>
              </a:rPr>
              <a:t>Test for stationarity</a:t>
            </a:r>
            <a:br>
              <a:rPr lang="en-IN" b="1" dirty="0">
                <a:solidFill>
                  <a:schemeClr val="tx1"/>
                </a:solidFill>
                <a:effectLst/>
                <a:latin typeface="Arial" panose="020B0604020202020204" pitchFamily="34" charset="0"/>
                <a:cs typeface="Arial" panose="020B0604020202020204" pitchFamily="34" charset="0"/>
              </a:rPr>
            </a:br>
            <a:endParaRPr lang="en-IN" b="1" dirty="0">
              <a:solidFill>
                <a:schemeClr val="tx1"/>
              </a:solidFill>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F02281AA-3EA6-4AD7-B718-D23BA62E1C10}"/>
              </a:ext>
            </a:extLst>
          </p:cNvPr>
          <p:cNvPicPr>
            <a:picLocks noGrp="1" noChangeAspect="1"/>
          </p:cNvPicPr>
          <p:nvPr>
            <p:ph idx="1"/>
          </p:nvPr>
        </p:nvPicPr>
        <p:blipFill>
          <a:blip r:embed="rId2"/>
          <a:stretch>
            <a:fillRect/>
          </a:stretch>
        </p:blipFill>
        <p:spPr>
          <a:xfrm>
            <a:off x="731520" y="2098439"/>
            <a:ext cx="5156091" cy="3896231"/>
          </a:xfrm>
        </p:spPr>
      </p:pic>
      <p:pic>
        <p:nvPicPr>
          <p:cNvPr id="7" name="Picture 6">
            <a:extLst>
              <a:ext uri="{FF2B5EF4-FFF2-40B4-BE49-F238E27FC236}">
                <a16:creationId xmlns:a16="http://schemas.microsoft.com/office/drawing/2014/main" id="{1F3A4995-46CB-4FEF-8942-2ED73CB641B8}"/>
              </a:ext>
            </a:extLst>
          </p:cNvPr>
          <p:cNvPicPr>
            <a:picLocks noChangeAspect="1"/>
          </p:cNvPicPr>
          <p:nvPr/>
        </p:nvPicPr>
        <p:blipFill>
          <a:blip r:embed="rId3"/>
          <a:stretch>
            <a:fillRect/>
          </a:stretch>
        </p:blipFill>
        <p:spPr>
          <a:xfrm>
            <a:off x="6801853" y="1553141"/>
            <a:ext cx="4783048" cy="4737903"/>
          </a:xfrm>
          <a:prstGeom prst="rect">
            <a:avLst/>
          </a:prstGeom>
        </p:spPr>
      </p:pic>
      <p:sp>
        <p:nvSpPr>
          <p:cNvPr id="8" name="Rectangle 7">
            <a:extLst>
              <a:ext uri="{FF2B5EF4-FFF2-40B4-BE49-F238E27FC236}">
                <a16:creationId xmlns:a16="http://schemas.microsoft.com/office/drawing/2014/main" id="{A527C408-DA46-4199-B88F-756E4A97F01E}"/>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44</a:t>
            </a:r>
          </a:p>
        </p:txBody>
      </p:sp>
    </p:spTree>
    <p:extLst>
      <p:ext uri="{BB962C8B-B14F-4D97-AF65-F5344CB8AC3E}">
        <p14:creationId xmlns:p14="http://schemas.microsoft.com/office/powerpoint/2010/main" val="3250340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50F7-C79D-4842-B76C-5158FC394D87}"/>
              </a:ext>
            </a:extLst>
          </p:cNvPr>
          <p:cNvSpPr>
            <a:spLocks noGrp="1"/>
          </p:cNvSpPr>
          <p:nvPr>
            <p:ph type="title"/>
          </p:nvPr>
        </p:nvSpPr>
        <p:spPr>
          <a:xfrm>
            <a:off x="0" y="1727753"/>
            <a:ext cx="5752407" cy="1363288"/>
          </a:xfrm>
        </p:spPr>
        <p:txBody>
          <a:bodyPr>
            <a:noAutofit/>
          </a:bodyPr>
          <a:lstStyle/>
          <a:p>
            <a:br>
              <a:rPr lang="en-IN" sz="3200" dirty="0"/>
            </a:br>
            <a:r>
              <a:rPr lang="en-IN" sz="3200" dirty="0"/>
              <a:t>we can decompose the series using the following code.</a:t>
            </a:r>
          </a:p>
        </p:txBody>
      </p:sp>
      <p:pic>
        <p:nvPicPr>
          <p:cNvPr id="5" name="Content Placeholder 4">
            <a:extLst>
              <a:ext uri="{FF2B5EF4-FFF2-40B4-BE49-F238E27FC236}">
                <a16:creationId xmlns:a16="http://schemas.microsoft.com/office/drawing/2014/main" id="{3E8F1A36-6402-4DAC-8FBB-30C36EC01EA2}"/>
              </a:ext>
            </a:extLst>
          </p:cNvPr>
          <p:cNvPicPr>
            <a:picLocks noGrp="1" noChangeAspect="1"/>
          </p:cNvPicPr>
          <p:nvPr>
            <p:ph idx="1"/>
          </p:nvPr>
        </p:nvPicPr>
        <p:blipFill>
          <a:blip r:embed="rId2"/>
          <a:stretch>
            <a:fillRect/>
          </a:stretch>
        </p:blipFill>
        <p:spPr>
          <a:xfrm>
            <a:off x="5685905" y="2279595"/>
            <a:ext cx="6356466" cy="3947357"/>
          </a:xfrm>
        </p:spPr>
      </p:pic>
      <p:pic>
        <p:nvPicPr>
          <p:cNvPr id="7" name="Picture 6">
            <a:extLst>
              <a:ext uri="{FF2B5EF4-FFF2-40B4-BE49-F238E27FC236}">
                <a16:creationId xmlns:a16="http://schemas.microsoft.com/office/drawing/2014/main" id="{738067A2-CB98-476A-94D8-5EA8814E53C8}"/>
              </a:ext>
            </a:extLst>
          </p:cNvPr>
          <p:cNvPicPr>
            <a:picLocks noChangeAspect="1"/>
          </p:cNvPicPr>
          <p:nvPr/>
        </p:nvPicPr>
        <p:blipFill>
          <a:blip r:embed="rId3"/>
          <a:stretch>
            <a:fillRect/>
          </a:stretch>
        </p:blipFill>
        <p:spPr>
          <a:xfrm>
            <a:off x="0" y="3091041"/>
            <a:ext cx="5353396" cy="1230283"/>
          </a:xfrm>
          <a:prstGeom prst="rect">
            <a:avLst/>
          </a:prstGeom>
        </p:spPr>
      </p:pic>
      <p:sp>
        <p:nvSpPr>
          <p:cNvPr id="8" name="Title 1">
            <a:extLst>
              <a:ext uri="{FF2B5EF4-FFF2-40B4-BE49-F238E27FC236}">
                <a16:creationId xmlns:a16="http://schemas.microsoft.com/office/drawing/2014/main" id="{11E169F4-A477-4793-869A-B22D273D4B7E}"/>
              </a:ext>
            </a:extLst>
          </p:cNvPr>
          <p:cNvSpPr txBox="1">
            <a:spLocks/>
          </p:cNvSpPr>
          <p:nvPr/>
        </p:nvSpPr>
        <p:spPr>
          <a:xfrm>
            <a:off x="343593" y="364465"/>
            <a:ext cx="11477105" cy="13632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IN" sz="4400" b="1" dirty="0">
                <a:solidFill>
                  <a:schemeClr val="tx1"/>
                </a:solidFill>
                <a:latin typeface="Arial" panose="020B0604020202020204" pitchFamily="34" charset="0"/>
                <a:cs typeface="Arial" panose="020B0604020202020204" pitchFamily="34" charset="0"/>
              </a:rPr>
              <a:t>S</a:t>
            </a:r>
            <a:r>
              <a:rPr lang="en-IN" sz="4400" b="1" dirty="0">
                <a:solidFill>
                  <a:schemeClr val="tx1"/>
                </a:solidFill>
                <a:effectLst/>
                <a:latin typeface="Arial" panose="020B0604020202020204" pitchFamily="34" charset="0"/>
                <a:cs typeface="Arial" panose="020B0604020202020204" pitchFamily="34" charset="0"/>
              </a:rPr>
              <a:t>eparating the trend and the seasonality </a:t>
            </a:r>
          </a:p>
          <a:p>
            <a:r>
              <a:rPr lang="en-IN" sz="4400" b="1" dirty="0">
                <a:solidFill>
                  <a:schemeClr val="tx1"/>
                </a:solidFill>
                <a:effectLst/>
                <a:latin typeface="Arial" panose="020B0604020202020204" pitchFamily="34" charset="0"/>
                <a:cs typeface="Arial" panose="020B0604020202020204" pitchFamily="34" charset="0"/>
              </a:rPr>
              <a:t>from a time series</a:t>
            </a:r>
          </a:p>
        </p:txBody>
      </p:sp>
      <p:sp>
        <p:nvSpPr>
          <p:cNvPr id="9" name="Rectangle 8">
            <a:extLst>
              <a:ext uri="{FF2B5EF4-FFF2-40B4-BE49-F238E27FC236}">
                <a16:creationId xmlns:a16="http://schemas.microsoft.com/office/drawing/2014/main" id="{F737501D-1BC3-4453-8928-CD25CC763A74}"/>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45</a:t>
            </a:r>
          </a:p>
        </p:txBody>
      </p:sp>
    </p:spTree>
    <p:extLst>
      <p:ext uri="{BB962C8B-B14F-4D97-AF65-F5344CB8AC3E}">
        <p14:creationId xmlns:p14="http://schemas.microsoft.com/office/powerpoint/2010/main" val="3064373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6909-2D5C-4B4B-A828-D26E4C384F5F}"/>
              </a:ext>
            </a:extLst>
          </p:cNvPr>
          <p:cNvSpPr>
            <a:spLocks noGrp="1"/>
          </p:cNvSpPr>
          <p:nvPr>
            <p:ph type="title"/>
          </p:nvPr>
        </p:nvSpPr>
        <p:spPr>
          <a:xfrm>
            <a:off x="809105" y="988908"/>
            <a:ext cx="10573789" cy="1450757"/>
          </a:xfrm>
        </p:spPr>
        <p:txBody>
          <a:bodyPr>
            <a:normAutofit fontScale="90000"/>
          </a:bodyPr>
          <a:lstStyle/>
          <a:p>
            <a:r>
              <a:rPr lang="en-IN" sz="5400" dirty="0">
                <a:solidFill>
                  <a:schemeClr val="tx1"/>
                </a:solidFill>
                <a:latin typeface="Arial" panose="020B0604020202020204" pitchFamily="34" charset="0"/>
                <a:cs typeface="Arial" panose="020B0604020202020204" pitchFamily="34" charset="0"/>
              </a:rPr>
              <a:t>S</a:t>
            </a:r>
            <a:r>
              <a:rPr lang="en-IN" sz="5400" b="0" dirty="0">
                <a:solidFill>
                  <a:schemeClr val="tx1"/>
                </a:solidFill>
                <a:effectLst/>
                <a:latin typeface="Arial" panose="020B0604020202020204" pitchFamily="34" charset="0"/>
                <a:cs typeface="Arial" panose="020B0604020202020204" pitchFamily="34" charset="0"/>
              </a:rPr>
              <a:t>plit data into train and training set</a:t>
            </a:r>
            <a:br>
              <a:rPr lang="en-IN" b="0" dirty="0">
                <a:solidFill>
                  <a:srgbClr val="000000"/>
                </a:solidFill>
                <a:effectLst/>
                <a:latin typeface="Courier New" panose="02070309020205020404" pitchFamily="49" charset="0"/>
              </a:rPr>
            </a:br>
            <a:endParaRPr lang="en-IN" dirty="0"/>
          </a:p>
        </p:txBody>
      </p:sp>
      <p:pic>
        <p:nvPicPr>
          <p:cNvPr id="5" name="Picture 4">
            <a:extLst>
              <a:ext uri="{FF2B5EF4-FFF2-40B4-BE49-F238E27FC236}">
                <a16:creationId xmlns:a16="http://schemas.microsoft.com/office/drawing/2014/main" id="{0620AB22-0A18-4DD9-BFAF-DD30BAE76771}"/>
              </a:ext>
            </a:extLst>
          </p:cNvPr>
          <p:cNvPicPr>
            <a:picLocks noChangeAspect="1"/>
          </p:cNvPicPr>
          <p:nvPr/>
        </p:nvPicPr>
        <p:blipFill>
          <a:blip r:embed="rId2"/>
          <a:stretch>
            <a:fillRect/>
          </a:stretch>
        </p:blipFill>
        <p:spPr>
          <a:xfrm>
            <a:off x="2410691" y="1983756"/>
            <a:ext cx="6968188" cy="4242536"/>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F12F0AAF-2431-44E8-AE89-6623BA08185C}"/>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46</a:t>
            </a:r>
          </a:p>
        </p:txBody>
      </p:sp>
    </p:spTree>
    <p:extLst>
      <p:ext uri="{BB962C8B-B14F-4D97-AF65-F5344CB8AC3E}">
        <p14:creationId xmlns:p14="http://schemas.microsoft.com/office/powerpoint/2010/main" val="65452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8908-25E8-4CE1-B043-282363937AFE}"/>
              </a:ext>
            </a:extLst>
          </p:cNvPr>
          <p:cNvSpPr>
            <a:spLocks noGrp="1"/>
          </p:cNvSpPr>
          <p:nvPr>
            <p:ph type="title"/>
          </p:nvPr>
        </p:nvSpPr>
        <p:spPr/>
        <p:txBody>
          <a:bodyPr/>
          <a:lstStyle/>
          <a:p>
            <a:r>
              <a:rPr lang="en-IN" dirty="0"/>
              <a:t>ARIMA Model</a:t>
            </a:r>
          </a:p>
        </p:txBody>
      </p:sp>
      <p:pic>
        <p:nvPicPr>
          <p:cNvPr id="5" name="Picture 4">
            <a:extLst>
              <a:ext uri="{FF2B5EF4-FFF2-40B4-BE49-F238E27FC236}">
                <a16:creationId xmlns:a16="http://schemas.microsoft.com/office/drawing/2014/main" id="{8985D556-9077-4F44-98B8-3686D92567C1}"/>
              </a:ext>
            </a:extLst>
          </p:cNvPr>
          <p:cNvPicPr>
            <a:picLocks noChangeAspect="1"/>
          </p:cNvPicPr>
          <p:nvPr/>
        </p:nvPicPr>
        <p:blipFill>
          <a:blip r:embed="rId2"/>
          <a:stretch>
            <a:fillRect/>
          </a:stretch>
        </p:blipFill>
        <p:spPr>
          <a:xfrm>
            <a:off x="0" y="2108201"/>
            <a:ext cx="5772956" cy="3232022"/>
          </a:xfrm>
          <a:prstGeom prst="rect">
            <a:avLst/>
          </a:prstGeom>
        </p:spPr>
      </p:pic>
      <p:pic>
        <p:nvPicPr>
          <p:cNvPr id="7" name="Picture 6">
            <a:extLst>
              <a:ext uri="{FF2B5EF4-FFF2-40B4-BE49-F238E27FC236}">
                <a16:creationId xmlns:a16="http://schemas.microsoft.com/office/drawing/2014/main" id="{28864133-B461-4904-982D-CF98528C0803}"/>
              </a:ext>
            </a:extLst>
          </p:cNvPr>
          <p:cNvPicPr>
            <a:picLocks noChangeAspect="1"/>
          </p:cNvPicPr>
          <p:nvPr/>
        </p:nvPicPr>
        <p:blipFill>
          <a:blip r:embed="rId3"/>
          <a:stretch>
            <a:fillRect/>
          </a:stretch>
        </p:blipFill>
        <p:spPr>
          <a:xfrm>
            <a:off x="6666806" y="2108201"/>
            <a:ext cx="5422767" cy="3229426"/>
          </a:xfrm>
          <a:prstGeom prst="rect">
            <a:avLst/>
          </a:prstGeom>
        </p:spPr>
      </p:pic>
      <p:sp>
        <p:nvSpPr>
          <p:cNvPr id="8" name="Arrow: Right 7">
            <a:extLst>
              <a:ext uri="{FF2B5EF4-FFF2-40B4-BE49-F238E27FC236}">
                <a16:creationId xmlns:a16="http://schemas.microsoft.com/office/drawing/2014/main" id="{34D0CB67-E5C0-490C-8F46-DAC8E1E13CF5}"/>
              </a:ext>
            </a:extLst>
          </p:cNvPr>
          <p:cNvSpPr/>
          <p:nvPr/>
        </p:nvSpPr>
        <p:spPr>
          <a:xfrm>
            <a:off x="4792055" y="3429000"/>
            <a:ext cx="1961803" cy="810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AE799AD-9D15-457E-BE62-683E7F2FF999}"/>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47</a:t>
            </a:r>
          </a:p>
        </p:txBody>
      </p:sp>
    </p:spTree>
    <p:extLst>
      <p:ext uri="{BB962C8B-B14F-4D97-AF65-F5344CB8AC3E}">
        <p14:creationId xmlns:p14="http://schemas.microsoft.com/office/powerpoint/2010/main" val="2083530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6388-7FFA-4130-8F11-55D25287BF84}"/>
              </a:ext>
            </a:extLst>
          </p:cNvPr>
          <p:cNvSpPr>
            <a:spLocks noGrp="1"/>
          </p:cNvSpPr>
          <p:nvPr>
            <p:ph type="title"/>
          </p:nvPr>
        </p:nvSpPr>
        <p:spPr>
          <a:xfrm>
            <a:off x="1343179" y="253352"/>
            <a:ext cx="9505641" cy="1450757"/>
          </a:xfrm>
        </p:spPr>
        <p:txBody>
          <a:bodyPr/>
          <a:lstStyle/>
          <a:p>
            <a:r>
              <a:rPr lang="en-IN" b="1" dirty="0">
                <a:latin typeface="Arial" panose="020B0604020202020204" pitchFamily="34" charset="0"/>
                <a:cs typeface="Arial" panose="020B0604020202020204" pitchFamily="34" charset="0"/>
              </a:rPr>
              <a:t>Visual Summary Of ARIMA Model</a:t>
            </a:r>
          </a:p>
        </p:txBody>
      </p:sp>
      <p:pic>
        <p:nvPicPr>
          <p:cNvPr id="5" name="Picture 4">
            <a:extLst>
              <a:ext uri="{FF2B5EF4-FFF2-40B4-BE49-F238E27FC236}">
                <a16:creationId xmlns:a16="http://schemas.microsoft.com/office/drawing/2014/main" id="{08E0203C-67B2-49A0-9E9E-4C4B721635EE}"/>
              </a:ext>
            </a:extLst>
          </p:cNvPr>
          <p:cNvPicPr>
            <a:picLocks noChangeAspect="1"/>
          </p:cNvPicPr>
          <p:nvPr/>
        </p:nvPicPr>
        <p:blipFill>
          <a:blip r:embed="rId2"/>
          <a:stretch>
            <a:fillRect/>
          </a:stretch>
        </p:blipFill>
        <p:spPr>
          <a:xfrm>
            <a:off x="1954839" y="1945178"/>
            <a:ext cx="7983064" cy="439647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710ECC67-951A-4202-B0D5-223E99B8B85F}"/>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48</a:t>
            </a:r>
          </a:p>
        </p:txBody>
      </p:sp>
    </p:spTree>
    <p:extLst>
      <p:ext uri="{BB962C8B-B14F-4D97-AF65-F5344CB8AC3E}">
        <p14:creationId xmlns:p14="http://schemas.microsoft.com/office/powerpoint/2010/main" val="154808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6ED9-A438-481C-B34C-B84E2962FAF9}"/>
              </a:ext>
            </a:extLst>
          </p:cNvPr>
          <p:cNvSpPr>
            <a:spLocks noGrp="1"/>
          </p:cNvSpPr>
          <p:nvPr>
            <p:ph type="title"/>
          </p:nvPr>
        </p:nvSpPr>
        <p:spPr/>
        <p:txBody>
          <a:bodyPr>
            <a:normAutofit/>
          </a:bodyPr>
          <a:lstStyle/>
          <a:p>
            <a:r>
              <a:rPr lang="en-IN" sz="5400" b="1" dirty="0">
                <a:latin typeface="Arial" panose="020B0604020202020204" pitchFamily="34" charset="0"/>
                <a:cs typeface="Arial" panose="020B0604020202020204" pitchFamily="34" charset="0"/>
              </a:rPr>
              <a:t>Trained Arima Model</a:t>
            </a:r>
          </a:p>
        </p:txBody>
      </p:sp>
      <p:pic>
        <p:nvPicPr>
          <p:cNvPr id="5" name="Picture 4">
            <a:extLst>
              <a:ext uri="{FF2B5EF4-FFF2-40B4-BE49-F238E27FC236}">
                <a16:creationId xmlns:a16="http://schemas.microsoft.com/office/drawing/2014/main" id="{35DA3219-6C49-4240-90ED-316971824A61}"/>
              </a:ext>
            </a:extLst>
          </p:cNvPr>
          <p:cNvPicPr>
            <a:picLocks noChangeAspect="1"/>
          </p:cNvPicPr>
          <p:nvPr/>
        </p:nvPicPr>
        <p:blipFill>
          <a:blip r:embed="rId2"/>
          <a:stretch>
            <a:fillRect/>
          </a:stretch>
        </p:blipFill>
        <p:spPr>
          <a:xfrm>
            <a:off x="2364271" y="1938548"/>
            <a:ext cx="7137862" cy="4410691"/>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2E61823-FD3F-4D5E-ADC0-9A246FED83FE}"/>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49</a:t>
            </a:r>
          </a:p>
        </p:txBody>
      </p:sp>
    </p:spTree>
    <p:extLst>
      <p:ext uri="{BB962C8B-B14F-4D97-AF65-F5344CB8AC3E}">
        <p14:creationId xmlns:p14="http://schemas.microsoft.com/office/powerpoint/2010/main" val="3993487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F808B-62C7-4904-828D-DE75CDA6A462}"/>
              </a:ext>
            </a:extLst>
          </p:cNvPr>
          <p:cNvSpPr>
            <a:spLocks noGrp="1"/>
          </p:cNvSpPr>
          <p:nvPr>
            <p:ph idx="1"/>
          </p:nvPr>
        </p:nvSpPr>
        <p:spPr>
          <a:xfrm>
            <a:off x="1066799" y="1333499"/>
            <a:ext cx="5287433" cy="4704617"/>
          </a:xfrm>
          <a:noFill/>
        </p:spPr>
        <p:txBody>
          <a:bodyPr>
            <a:normAutofit fontScale="77500" lnSpcReduction="20000"/>
          </a:bodyPr>
          <a:lstStyle/>
          <a:p>
            <a:r>
              <a:rPr lang="en-IN" sz="4000" dirty="0">
                <a:latin typeface="+mj-lt"/>
              </a:rPr>
              <a:t>How it will work?</a:t>
            </a:r>
          </a:p>
          <a:p>
            <a:pPr>
              <a:buFont typeface="Wingdings" panose="05000000000000000000" pitchFamily="2" charset="2"/>
              <a:buChar char="Ø"/>
            </a:pPr>
            <a:r>
              <a:rPr lang="en-IN" sz="2400" dirty="0"/>
              <a:t>When The user inputs the source chart our product will compare the charts with all the charts available in the dataset to find if there is a possible optimum match in the dataset.</a:t>
            </a:r>
          </a:p>
          <a:p>
            <a:pPr>
              <a:buFont typeface="Wingdings" panose="05000000000000000000" pitchFamily="2" charset="2"/>
              <a:buChar char="Ø"/>
            </a:pPr>
            <a:r>
              <a:rPr lang="en-IN" sz="2400" dirty="0"/>
              <a:t>After comparing if there is a match present it will check whether it is a bullish double top or Ascending triangle. For example As we know these are bullish Trends so the output for the users will be </a:t>
            </a:r>
          </a:p>
          <a:p>
            <a:r>
              <a:rPr lang="en-IN" sz="2400" b="1" dirty="0">
                <a:solidFill>
                  <a:srgbClr val="7030A0"/>
                </a:solidFill>
              </a:rPr>
              <a:t>“Bullish Nature Detected”</a:t>
            </a:r>
          </a:p>
          <a:p>
            <a:r>
              <a:rPr lang="en-IN" sz="2400" dirty="0">
                <a:solidFill>
                  <a:schemeClr val="tx2"/>
                </a:solidFill>
              </a:rPr>
              <a:t>If after comparing there is no match then –</a:t>
            </a:r>
          </a:p>
          <a:p>
            <a:r>
              <a:rPr lang="en-IN" sz="2400" b="1" dirty="0">
                <a:solidFill>
                  <a:srgbClr val="7030A0"/>
                </a:solidFill>
              </a:rPr>
              <a:t>“No pattern detected”</a:t>
            </a:r>
          </a:p>
        </p:txBody>
      </p:sp>
      <p:pic>
        <p:nvPicPr>
          <p:cNvPr id="7" name="Picture 6">
            <a:extLst>
              <a:ext uri="{FF2B5EF4-FFF2-40B4-BE49-F238E27FC236}">
                <a16:creationId xmlns:a16="http://schemas.microsoft.com/office/drawing/2014/main" id="{3D40CF96-A6DD-4140-8EA5-A0F7059620AD}"/>
              </a:ext>
            </a:extLst>
          </p:cNvPr>
          <p:cNvPicPr>
            <a:picLocks noChangeAspect="1"/>
          </p:cNvPicPr>
          <p:nvPr/>
        </p:nvPicPr>
        <p:blipFill>
          <a:blip r:embed="rId2"/>
          <a:stretch>
            <a:fillRect/>
          </a:stretch>
        </p:blipFill>
        <p:spPr>
          <a:xfrm>
            <a:off x="6544733" y="2386013"/>
            <a:ext cx="5200650" cy="30622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Rectangle 3">
            <a:extLst>
              <a:ext uri="{FF2B5EF4-FFF2-40B4-BE49-F238E27FC236}">
                <a16:creationId xmlns:a16="http://schemas.microsoft.com/office/drawing/2014/main" id="{EEAFC922-4148-49F1-B5C9-B256DB97FD13}"/>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spTree>
    <p:extLst>
      <p:ext uri="{BB962C8B-B14F-4D97-AF65-F5344CB8AC3E}">
        <p14:creationId xmlns:p14="http://schemas.microsoft.com/office/powerpoint/2010/main" val="1279948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8F37-96B4-4AF8-A5FA-4F5D1AC627D7}"/>
              </a:ext>
            </a:extLst>
          </p:cNvPr>
          <p:cNvSpPr>
            <a:spLocks noGrp="1"/>
          </p:cNvSpPr>
          <p:nvPr>
            <p:ph type="title"/>
          </p:nvPr>
        </p:nvSpPr>
        <p:spPr/>
        <p:txBody>
          <a:bodyPr/>
          <a:lstStyle/>
          <a:p>
            <a:r>
              <a:rPr lang="en-IN" dirty="0"/>
              <a:t>Linear Regression</a:t>
            </a:r>
          </a:p>
        </p:txBody>
      </p:sp>
      <p:pic>
        <p:nvPicPr>
          <p:cNvPr id="1026" name="Picture 2">
            <a:extLst>
              <a:ext uri="{FF2B5EF4-FFF2-40B4-BE49-F238E27FC236}">
                <a16:creationId xmlns:a16="http://schemas.microsoft.com/office/drawing/2014/main" id="{75BC99FD-93CB-4DA0-8501-20776986D3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00325" y="2144059"/>
            <a:ext cx="5898169" cy="37607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B7BE4282-EE16-4BC7-8ED7-F87B19606D78}"/>
              </a:ext>
            </a:extLst>
          </p:cNvPr>
          <p:cNvSpPr txBox="1">
            <a:spLocks/>
          </p:cNvSpPr>
          <p:nvPr/>
        </p:nvSpPr>
        <p:spPr>
          <a:xfrm>
            <a:off x="536420" y="2143956"/>
            <a:ext cx="4863905" cy="3760891"/>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a:t>Linear regression is used for predictions with data that has numeric target variable. </a:t>
            </a:r>
          </a:p>
          <a:p>
            <a:pPr>
              <a:buFont typeface="Wingdings" panose="05000000000000000000" pitchFamily="2" charset="2"/>
              <a:buChar char="q"/>
            </a:pPr>
            <a:r>
              <a:rPr lang="en-US"/>
              <a:t>During prediction we use some variables as dependent variables and few considered as independent variables. </a:t>
            </a:r>
          </a:p>
          <a:p>
            <a:pPr>
              <a:buFont typeface="Wingdings" panose="05000000000000000000" pitchFamily="2" charset="2"/>
              <a:buChar char="q"/>
            </a:pPr>
            <a:r>
              <a:rPr lang="en-US"/>
              <a:t>In situation when there is one dependent and one independent variable, we prefer to use linear regression methodologies.</a:t>
            </a:r>
          </a:p>
          <a:p>
            <a:pPr>
              <a:buFont typeface="Wingdings" panose="05000000000000000000" pitchFamily="2" charset="2"/>
              <a:buChar char="q"/>
            </a:pPr>
            <a:r>
              <a:rPr lang="en-US"/>
              <a:t> Regression can be single variable or multi variable, it depends upon situation named as single variable or multi variable regression.</a:t>
            </a:r>
            <a:endParaRPr lang="en-IN" dirty="0"/>
          </a:p>
        </p:txBody>
      </p:sp>
    </p:spTree>
    <p:extLst>
      <p:ext uri="{BB962C8B-B14F-4D97-AF65-F5344CB8AC3E}">
        <p14:creationId xmlns:p14="http://schemas.microsoft.com/office/powerpoint/2010/main" val="4187142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7F6F-BBE6-45C8-AE94-66107BCA50C0}"/>
              </a:ext>
            </a:extLst>
          </p:cNvPr>
          <p:cNvSpPr>
            <a:spLocks noGrp="1"/>
          </p:cNvSpPr>
          <p:nvPr>
            <p:ph type="title"/>
          </p:nvPr>
        </p:nvSpPr>
        <p:spPr>
          <a:xfrm>
            <a:off x="1097280" y="988908"/>
            <a:ext cx="10058400" cy="1450757"/>
          </a:xfrm>
        </p:spPr>
        <p:txBody>
          <a:bodyPr/>
          <a:lstStyle/>
          <a:p>
            <a:r>
              <a:rPr lang="en-US" b="1" i="0" dirty="0">
                <a:effectLst/>
                <a:latin typeface="-apple-system"/>
              </a:rPr>
              <a:t>Select Subset with relevant features</a:t>
            </a:r>
            <a:br>
              <a:rPr lang="en-US" b="1" i="0" dirty="0">
                <a:effectLst/>
                <a:latin typeface="-apple-system"/>
              </a:rPr>
            </a:br>
            <a:endParaRPr lang="en-IN" dirty="0"/>
          </a:p>
        </p:txBody>
      </p:sp>
      <p:sp>
        <p:nvSpPr>
          <p:cNvPr id="3" name="Content Placeholder 2">
            <a:extLst>
              <a:ext uri="{FF2B5EF4-FFF2-40B4-BE49-F238E27FC236}">
                <a16:creationId xmlns:a16="http://schemas.microsoft.com/office/drawing/2014/main" id="{D1969E31-AFEF-449F-8FD4-A32A445D0AE2}"/>
              </a:ext>
            </a:extLst>
          </p:cNvPr>
          <p:cNvSpPr>
            <a:spLocks noGrp="1"/>
          </p:cNvSpPr>
          <p:nvPr>
            <p:ph idx="1"/>
          </p:nvPr>
        </p:nvSpPr>
        <p:spPr>
          <a:xfrm>
            <a:off x="1097280" y="2108201"/>
            <a:ext cx="5339379" cy="3760891"/>
          </a:xfrm>
        </p:spPr>
        <p:txBody>
          <a:bodyPr/>
          <a:lstStyle/>
          <a:p>
            <a:pPr algn="l"/>
            <a:r>
              <a:rPr lang="en-US" b="0" i="0" dirty="0">
                <a:effectLst/>
                <a:latin typeface="-apple-system"/>
              </a:rPr>
              <a:t>We use the 5 min Timeframe closing price </a:t>
            </a:r>
            <a:r>
              <a:rPr lang="en-US" b="1" i="0" dirty="0">
                <a:effectLst/>
                <a:latin typeface="-apple-system"/>
              </a:rPr>
              <a:t>Close</a:t>
            </a:r>
            <a:r>
              <a:rPr lang="en-US" b="0" i="0" dirty="0">
                <a:effectLst/>
                <a:latin typeface="-apple-system"/>
              </a:rPr>
              <a:t> as the value to predict, so we can discard the other features.</a:t>
            </a:r>
          </a:p>
          <a:p>
            <a:pPr algn="l">
              <a:buFont typeface="Arial" panose="020B0604020202020204" pitchFamily="34" charset="0"/>
              <a:buChar char="•"/>
            </a:pPr>
            <a:r>
              <a:rPr lang="en-US" b="0" i="0" dirty="0">
                <a:effectLst/>
                <a:latin typeface="-apple-system"/>
              </a:rPr>
              <a:t>‘Close' column has numerical data type</a:t>
            </a:r>
          </a:p>
          <a:p>
            <a:pPr algn="l">
              <a:buFont typeface="Arial" panose="020B0604020202020204" pitchFamily="34" charset="0"/>
              <a:buChar char="•"/>
            </a:pPr>
            <a:r>
              <a:rPr lang="en-US" b="0" i="0" dirty="0">
                <a:effectLst/>
                <a:latin typeface="-apple-system"/>
              </a:rPr>
              <a:t>The 'Date' is the index column and contains datetime values</a:t>
            </a:r>
          </a:p>
          <a:p>
            <a:endParaRPr lang="en-IN" dirty="0"/>
          </a:p>
        </p:txBody>
      </p:sp>
      <p:pic>
        <p:nvPicPr>
          <p:cNvPr id="5" name="Picture 4">
            <a:extLst>
              <a:ext uri="{FF2B5EF4-FFF2-40B4-BE49-F238E27FC236}">
                <a16:creationId xmlns:a16="http://schemas.microsoft.com/office/drawing/2014/main" id="{D1389DF4-711D-4CDD-B4BD-25F2DE0EB088}"/>
              </a:ext>
            </a:extLst>
          </p:cNvPr>
          <p:cNvPicPr>
            <a:picLocks noChangeAspect="1"/>
          </p:cNvPicPr>
          <p:nvPr/>
        </p:nvPicPr>
        <p:blipFill>
          <a:blip r:embed="rId2"/>
          <a:stretch>
            <a:fillRect/>
          </a:stretch>
        </p:blipFill>
        <p:spPr>
          <a:xfrm>
            <a:off x="6697807" y="2108200"/>
            <a:ext cx="5243181" cy="35958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3743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9C1A9-400B-4553-9E19-87C6F00B8EBB}"/>
              </a:ext>
            </a:extLst>
          </p:cNvPr>
          <p:cNvSpPr>
            <a:spLocks noGrp="1"/>
          </p:cNvSpPr>
          <p:nvPr>
            <p:ph type="title"/>
          </p:nvPr>
        </p:nvSpPr>
        <p:spPr>
          <a:xfrm>
            <a:off x="1097280" y="988908"/>
            <a:ext cx="10058400" cy="1450757"/>
          </a:xfrm>
        </p:spPr>
        <p:txBody>
          <a:bodyPr/>
          <a:lstStyle/>
          <a:p>
            <a:r>
              <a:rPr lang="en-IN" b="1" i="0" dirty="0">
                <a:effectLst/>
                <a:latin typeface="-apple-system"/>
              </a:rPr>
              <a:t>Explore the Data</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1992B3F6-02D0-4674-B8A3-8B3F3AFB7C57}"/>
              </a:ext>
            </a:extLst>
          </p:cNvPr>
          <p:cNvSpPr>
            <a:spLocks noGrp="1"/>
          </p:cNvSpPr>
          <p:nvPr>
            <p:ph idx="1"/>
          </p:nvPr>
        </p:nvSpPr>
        <p:spPr>
          <a:xfrm>
            <a:off x="1097280" y="2108201"/>
            <a:ext cx="10058400" cy="1065305"/>
          </a:xfrm>
        </p:spPr>
        <p:txBody>
          <a:bodyPr/>
          <a:lstStyle/>
          <a:p>
            <a:r>
              <a:rPr lang="en-US" b="0" i="0" dirty="0">
                <a:effectLst/>
                <a:latin typeface="-apple-system"/>
              </a:rPr>
              <a:t>When we take a look at the price movement over time by simply plotting the </a:t>
            </a:r>
            <a:r>
              <a:rPr lang="en-US" b="0" i="1" dirty="0">
                <a:effectLst/>
                <a:latin typeface="-apple-system"/>
              </a:rPr>
              <a:t>Closing price</a:t>
            </a:r>
            <a:r>
              <a:rPr lang="en-US" b="0" i="0" dirty="0">
                <a:effectLst/>
                <a:latin typeface="-apple-system"/>
              </a:rPr>
              <a:t> vs </a:t>
            </a:r>
            <a:r>
              <a:rPr lang="en-US" b="0" i="1" dirty="0">
                <a:effectLst/>
                <a:latin typeface="-apple-system"/>
              </a:rPr>
              <a:t>Time</a:t>
            </a:r>
            <a:r>
              <a:rPr lang="en-US" b="0" i="0" dirty="0">
                <a:effectLst/>
                <a:latin typeface="-apple-system"/>
              </a:rPr>
              <a:t>, we can already see, that the price </a:t>
            </a:r>
            <a:r>
              <a:rPr lang="en-US" b="0" i="0" dirty="0" err="1">
                <a:effectLst/>
                <a:latin typeface="-apple-system"/>
              </a:rPr>
              <a:t>continously</a:t>
            </a:r>
            <a:r>
              <a:rPr lang="en-US" b="0" i="0" dirty="0">
                <a:effectLst/>
                <a:latin typeface="-apple-system"/>
              </a:rPr>
              <a:t> increases over time and we can also estimate that trend could be linear.</a:t>
            </a:r>
            <a:endParaRPr lang="en-IN" dirty="0"/>
          </a:p>
        </p:txBody>
      </p:sp>
      <p:pic>
        <p:nvPicPr>
          <p:cNvPr id="2050" name="Picture 2">
            <a:extLst>
              <a:ext uri="{FF2B5EF4-FFF2-40B4-BE49-F238E27FC236}">
                <a16:creationId xmlns:a16="http://schemas.microsoft.com/office/drawing/2014/main" id="{608F2C76-739A-4898-AE49-CC96F6267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932" y="3100524"/>
            <a:ext cx="5576327" cy="31805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869417-6A55-4068-BD7A-3552E9C32BE6}"/>
              </a:ext>
            </a:extLst>
          </p:cNvPr>
          <p:cNvPicPr>
            <a:picLocks noChangeAspect="1"/>
          </p:cNvPicPr>
          <p:nvPr/>
        </p:nvPicPr>
        <p:blipFill rotWithShape="1">
          <a:blip r:embed="rId3"/>
          <a:srcRect r="29024"/>
          <a:stretch/>
        </p:blipFill>
        <p:spPr>
          <a:xfrm>
            <a:off x="7229138" y="2877670"/>
            <a:ext cx="3118231" cy="3403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7294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0F67-8C10-495C-B69C-91094620E838}"/>
              </a:ext>
            </a:extLst>
          </p:cNvPr>
          <p:cNvSpPr>
            <a:spLocks noGrp="1"/>
          </p:cNvSpPr>
          <p:nvPr>
            <p:ph type="title"/>
          </p:nvPr>
        </p:nvSpPr>
        <p:spPr>
          <a:xfrm>
            <a:off x="1066800" y="988908"/>
            <a:ext cx="10058400" cy="1450757"/>
          </a:xfrm>
        </p:spPr>
        <p:txBody>
          <a:bodyPr/>
          <a:lstStyle/>
          <a:p>
            <a:r>
              <a:rPr lang="en-IN" b="1" i="0" dirty="0">
                <a:effectLst/>
                <a:latin typeface="-apple-system"/>
              </a:rPr>
              <a:t>Linear Regression Formulation</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A13D9656-A48F-4BB2-9243-103DC3F139E9}"/>
              </a:ext>
            </a:extLst>
          </p:cNvPr>
          <p:cNvSpPr>
            <a:spLocks noGrp="1"/>
          </p:cNvSpPr>
          <p:nvPr>
            <p:ph idx="1"/>
          </p:nvPr>
        </p:nvSpPr>
        <p:spPr>
          <a:xfrm>
            <a:off x="1097280" y="2108201"/>
            <a:ext cx="10058400" cy="3880223"/>
          </a:xfrm>
        </p:spPr>
        <p:txBody>
          <a:bodyPr>
            <a:normAutofit fontScale="92500" lnSpcReduction="20000"/>
          </a:bodyPr>
          <a:lstStyle/>
          <a:p>
            <a:pPr algn="l"/>
            <a:r>
              <a:rPr lang="en-US" b="0" i="0" dirty="0">
                <a:effectLst/>
                <a:latin typeface="-apple-system"/>
              </a:rPr>
              <a:t>Our data contains only one </a:t>
            </a:r>
            <a:r>
              <a:rPr lang="en-US" b="1" i="0" dirty="0">
                <a:effectLst/>
                <a:latin typeface="-apple-system"/>
              </a:rPr>
              <a:t>independent variable (X)</a:t>
            </a:r>
            <a:r>
              <a:rPr lang="en-US" b="0" i="0" dirty="0">
                <a:effectLst/>
                <a:latin typeface="-apple-system"/>
              </a:rPr>
              <a:t> which represents the </a:t>
            </a:r>
            <a:r>
              <a:rPr lang="en-US" b="0" i="1" dirty="0">
                <a:effectLst/>
                <a:latin typeface="-apple-system"/>
              </a:rPr>
              <a:t>date</a:t>
            </a:r>
            <a:r>
              <a:rPr lang="en-US" b="0" i="0" dirty="0">
                <a:effectLst/>
                <a:latin typeface="-apple-system"/>
              </a:rPr>
              <a:t> and the </a:t>
            </a:r>
            <a:r>
              <a:rPr lang="en-US" b="1" i="0" dirty="0">
                <a:effectLst/>
                <a:latin typeface="-apple-system"/>
              </a:rPr>
              <a:t>dependent variable (Y)</a:t>
            </a:r>
            <a:r>
              <a:rPr lang="en-US" b="0" i="0" dirty="0">
                <a:effectLst/>
                <a:latin typeface="-apple-system"/>
              </a:rPr>
              <a:t> we are trying to predict is the </a:t>
            </a:r>
            <a:r>
              <a:rPr lang="en-US" b="0" i="1" dirty="0">
                <a:effectLst/>
                <a:latin typeface="-apple-system"/>
              </a:rPr>
              <a:t>Stock Price</a:t>
            </a:r>
            <a:r>
              <a:rPr lang="en-US" b="0" i="0" dirty="0">
                <a:effectLst/>
                <a:latin typeface="-apple-system"/>
              </a:rPr>
              <a:t>. To fit a line to the data points, which then represents an estimated relationship between X and Y, we can use a </a:t>
            </a:r>
            <a:r>
              <a:rPr lang="en-US" b="1" i="0" dirty="0">
                <a:effectLst/>
                <a:latin typeface="-apple-system"/>
              </a:rPr>
              <a:t>Simple Linear Regression</a:t>
            </a:r>
            <a:r>
              <a:rPr lang="en-US" b="0" i="0" dirty="0">
                <a:effectLst/>
                <a:latin typeface="-apple-system"/>
              </a:rPr>
              <a:t>.</a:t>
            </a:r>
          </a:p>
          <a:p>
            <a:pPr algn="l"/>
            <a:r>
              <a:rPr lang="en-US" b="0" i="0" dirty="0">
                <a:effectLst/>
                <a:latin typeface="-apple-system"/>
              </a:rPr>
              <a:t>The best fit line can be described with		      </a:t>
            </a:r>
            <a:r>
              <a:rPr lang="en-IN" b="0" i="0" dirty="0">
                <a:effectLst/>
                <a:latin typeface="-apple-system"/>
              </a:rPr>
              <a:t>where, </a:t>
            </a:r>
          </a:p>
          <a:p>
            <a:pPr algn="l"/>
            <a:endParaRPr lang="en-US" b="0" i="0" dirty="0">
              <a:effectLst/>
              <a:latin typeface="-apple-system"/>
            </a:endParaRPr>
          </a:p>
          <a:p>
            <a:pPr algn="l"/>
            <a:endParaRPr lang="en-US" b="0" i="0" dirty="0">
              <a:effectLst/>
              <a:latin typeface="-apple-system"/>
            </a:endParaRPr>
          </a:p>
          <a:p>
            <a:endParaRPr lang="en-IN" dirty="0"/>
          </a:p>
          <a:p>
            <a:endParaRPr lang="en-IN" dirty="0"/>
          </a:p>
          <a:p>
            <a:r>
              <a:rPr lang="en-US" b="0" i="0" dirty="0">
                <a:effectLst/>
                <a:latin typeface="-apple-system"/>
              </a:rPr>
              <a:t>The goal is to find such coefficients </a:t>
            </a:r>
            <a:r>
              <a:rPr lang="en-US" dirty="0"/>
              <a:t>β0</a:t>
            </a:r>
            <a:r>
              <a:rPr lang="en-US" b="0" i="0" dirty="0">
                <a:effectLst/>
                <a:latin typeface="-apple-system"/>
              </a:rPr>
              <a:t> and </a:t>
            </a:r>
            <a:r>
              <a:rPr lang="en-US" dirty="0"/>
              <a:t>β1</a:t>
            </a:r>
            <a:r>
              <a:rPr lang="en-US" b="0" i="0" dirty="0">
                <a:effectLst/>
                <a:latin typeface="-apple-system"/>
              </a:rPr>
              <a:t> that the </a:t>
            </a:r>
            <a:r>
              <a:rPr lang="en-US" b="1" i="0" dirty="0">
                <a:effectLst/>
                <a:latin typeface="-apple-system"/>
              </a:rPr>
              <a:t>Sum of Squared Errors</a:t>
            </a:r>
            <a:r>
              <a:rPr lang="en-US" b="0" i="0" dirty="0">
                <a:effectLst/>
                <a:latin typeface="-apple-system"/>
              </a:rPr>
              <a:t>, which represents the difference between each point in the dataset with it’s corresponding predicted value outputted by the model, is minimal.</a:t>
            </a:r>
            <a:endParaRPr lang="en-IN" dirty="0"/>
          </a:p>
        </p:txBody>
      </p:sp>
      <p:pic>
        <p:nvPicPr>
          <p:cNvPr id="5" name="Picture 4">
            <a:extLst>
              <a:ext uri="{FF2B5EF4-FFF2-40B4-BE49-F238E27FC236}">
                <a16:creationId xmlns:a16="http://schemas.microsoft.com/office/drawing/2014/main" id="{FD30526A-3696-4C8C-9D77-18AD857E6477}"/>
              </a:ext>
            </a:extLst>
          </p:cNvPr>
          <p:cNvPicPr>
            <a:picLocks noChangeAspect="1"/>
          </p:cNvPicPr>
          <p:nvPr/>
        </p:nvPicPr>
        <p:blipFill>
          <a:blip r:embed="rId2"/>
          <a:stretch>
            <a:fillRect/>
          </a:stretch>
        </p:blipFill>
        <p:spPr>
          <a:xfrm>
            <a:off x="5045496" y="3237604"/>
            <a:ext cx="1740785" cy="382791"/>
          </a:xfrm>
          <a:prstGeom prst="rect">
            <a:avLst/>
          </a:prstGeom>
        </p:spPr>
      </p:pic>
      <p:pic>
        <p:nvPicPr>
          <p:cNvPr id="7" name="Picture 6">
            <a:extLst>
              <a:ext uri="{FF2B5EF4-FFF2-40B4-BE49-F238E27FC236}">
                <a16:creationId xmlns:a16="http://schemas.microsoft.com/office/drawing/2014/main" id="{038B3247-E7C4-4DA7-A137-6B89D36B4A64}"/>
              </a:ext>
            </a:extLst>
          </p:cNvPr>
          <p:cNvPicPr>
            <a:picLocks noChangeAspect="1"/>
          </p:cNvPicPr>
          <p:nvPr/>
        </p:nvPicPr>
        <p:blipFill>
          <a:blip r:embed="rId3"/>
          <a:stretch>
            <a:fillRect/>
          </a:stretch>
        </p:blipFill>
        <p:spPr>
          <a:xfrm>
            <a:off x="1222642" y="3755722"/>
            <a:ext cx="4478911" cy="1306349"/>
          </a:xfrm>
          <a:prstGeom prst="rect">
            <a:avLst/>
          </a:prstGeom>
        </p:spPr>
      </p:pic>
    </p:spTree>
    <p:extLst>
      <p:ext uri="{BB962C8B-B14F-4D97-AF65-F5344CB8AC3E}">
        <p14:creationId xmlns:p14="http://schemas.microsoft.com/office/powerpoint/2010/main" val="2391032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C742-6AE1-443B-9CAA-2531C65A7DF8}"/>
              </a:ext>
            </a:extLst>
          </p:cNvPr>
          <p:cNvSpPr>
            <a:spLocks noGrp="1"/>
          </p:cNvSpPr>
          <p:nvPr>
            <p:ph type="title"/>
          </p:nvPr>
        </p:nvSpPr>
        <p:spPr>
          <a:xfrm>
            <a:off x="1097280" y="988908"/>
            <a:ext cx="10058400" cy="1450757"/>
          </a:xfrm>
        </p:spPr>
        <p:txBody>
          <a:bodyPr/>
          <a:lstStyle/>
          <a:p>
            <a:r>
              <a:rPr lang="en-US" b="1" i="0" dirty="0">
                <a:effectLst/>
                <a:latin typeface="-apple-system"/>
              </a:rPr>
              <a:t>Training Linear Regression Model</a:t>
            </a:r>
            <a:br>
              <a:rPr lang="en-US" b="1" i="0" dirty="0">
                <a:effectLst/>
                <a:latin typeface="-apple-system"/>
              </a:rPr>
            </a:br>
            <a:endParaRPr lang="en-IN" dirty="0"/>
          </a:p>
        </p:txBody>
      </p:sp>
      <p:pic>
        <p:nvPicPr>
          <p:cNvPr id="5" name="Content Placeholder 4">
            <a:extLst>
              <a:ext uri="{FF2B5EF4-FFF2-40B4-BE49-F238E27FC236}">
                <a16:creationId xmlns:a16="http://schemas.microsoft.com/office/drawing/2014/main" id="{A30C6439-5EBB-4F06-AB68-D3BB903CD237}"/>
              </a:ext>
            </a:extLst>
          </p:cNvPr>
          <p:cNvPicPr>
            <a:picLocks noGrp="1" noChangeAspect="1"/>
          </p:cNvPicPr>
          <p:nvPr>
            <p:ph idx="1"/>
          </p:nvPr>
        </p:nvPicPr>
        <p:blipFill>
          <a:blip r:embed="rId2"/>
          <a:stretch>
            <a:fillRect/>
          </a:stretch>
        </p:blipFill>
        <p:spPr>
          <a:xfrm>
            <a:off x="201637" y="2179918"/>
            <a:ext cx="5376533" cy="3760788"/>
          </a:xfrm>
          <a:prstGeom prst="rect">
            <a:avLst/>
          </a:prstGeom>
          <a:ln>
            <a:noFill/>
          </a:ln>
          <a:effectLst>
            <a:outerShdw blurRad="292100" dist="139700" dir="2700000" algn="tl" rotWithShape="0">
              <a:srgbClr val="333333">
                <a:alpha val="65000"/>
              </a:srgbClr>
            </a:outerShdw>
          </a:effectLst>
        </p:spPr>
      </p:pic>
      <p:pic>
        <p:nvPicPr>
          <p:cNvPr id="3078" name="Picture 6">
            <a:extLst>
              <a:ext uri="{FF2B5EF4-FFF2-40B4-BE49-F238E27FC236}">
                <a16:creationId xmlns:a16="http://schemas.microsoft.com/office/drawing/2014/main" id="{B13FF5E6-D06D-4EE9-BC29-67D334697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63" y="2116847"/>
            <a:ext cx="6096000" cy="3886929"/>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8E3BBD87-EDA6-4E21-86B9-A989D34E0945}"/>
              </a:ext>
            </a:extLst>
          </p:cNvPr>
          <p:cNvSpPr/>
          <p:nvPr/>
        </p:nvSpPr>
        <p:spPr>
          <a:xfrm>
            <a:off x="4597268" y="2748571"/>
            <a:ext cx="1961803" cy="810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98382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60616D9-2EFA-4584-87CC-F9D6DC511B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5040" y="121921"/>
            <a:ext cx="10464800" cy="64312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2320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E9EB5-EAA2-44BC-AEF9-EB5661179236}"/>
              </a:ext>
            </a:extLst>
          </p:cNvPr>
          <p:cNvSpPr>
            <a:spLocks noGrp="1"/>
          </p:cNvSpPr>
          <p:nvPr>
            <p:ph type="title"/>
          </p:nvPr>
        </p:nvSpPr>
        <p:spPr/>
        <p:txBody>
          <a:bodyPr/>
          <a:lstStyle/>
          <a:p>
            <a:r>
              <a:rPr lang="en-US" dirty="0"/>
              <a:t>Linear Regression | Price vs Time</a:t>
            </a:r>
            <a:endParaRPr lang="en-IN" dirty="0"/>
          </a:p>
        </p:txBody>
      </p:sp>
      <p:pic>
        <p:nvPicPr>
          <p:cNvPr id="5122" name="Picture 2">
            <a:extLst>
              <a:ext uri="{FF2B5EF4-FFF2-40B4-BE49-F238E27FC236}">
                <a16:creationId xmlns:a16="http://schemas.microsoft.com/office/drawing/2014/main" id="{35ACC469-6B46-4520-8C8F-10E6C363B5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00320" y="1996439"/>
            <a:ext cx="6901007" cy="44002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F219DD-D9CB-4833-9A22-5881F73E4F4E}"/>
              </a:ext>
            </a:extLst>
          </p:cNvPr>
          <p:cNvPicPr>
            <a:picLocks noChangeAspect="1"/>
          </p:cNvPicPr>
          <p:nvPr/>
        </p:nvPicPr>
        <p:blipFill>
          <a:blip r:embed="rId3"/>
          <a:stretch>
            <a:fillRect/>
          </a:stretch>
        </p:blipFill>
        <p:spPr>
          <a:xfrm>
            <a:off x="119135" y="3007359"/>
            <a:ext cx="4818625" cy="17463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0849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658135-1E5F-4344-8B12-D7D52FD11507}"/>
              </a:ext>
            </a:extLst>
          </p:cNvPr>
          <p:cNvPicPr>
            <a:picLocks noGrp="1" noChangeAspect="1"/>
          </p:cNvPicPr>
          <p:nvPr>
            <p:ph idx="1"/>
          </p:nvPr>
        </p:nvPicPr>
        <p:blipFill>
          <a:blip r:embed="rId2"/>
          <a:stretch>
            <a:fillRect/>
          </a:stretch>
        </p:blipFill>
        <p:spPr>
          <a:xfrm>
            <a:off x="311977" y="2985224"/>
            <a:ext cx="2911092" cy="1600339"/>
          </a:xfrm>
          <a:prstGeom prst="rect">
            <a:avLst/>
          </a:prstGeom>
          <a:ln>
            <a:noFill/>
          </a:ln>
          <a:effectLst>
            <a:outerShdw blurRad="292100" dist="139700" dir="2700000" algn="tl" rotWithShape="0">
              <a:srgbClr val="333333">
                <a:alpha val="65000"/>
              </a:srgbClr>
            </a:outerShdw>
          </a:effectLst>
        </p:spPr>
      </p:pic>
      <p:pic>
        <p:nvPicPr>
          <p:cNvPr id="6146" name="Picture 2">
            <a:extLst>
              <a:ext uri="{FF2B5EF4-FFF2-40B4-BE49-F238E27FC236}">
                <a16:creationId xmlns:a16="http://schemas.microsoft.com/office/drawing/2014/main" id="{1F1C5F19-F049-4840-8C86-E369DA555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747" y="1750060"/>
            <a:ext cx="6986316" cy="4417060"/>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7BBE9E2E-375F-4DBE-A134-12E12ACACF9B}"/>
              </a:ext>
            </a:extLst>
          </p:cNvPr>
          <p:cNvSpPr/>
          <p:nvPr/>
        </p:nvSpPr>
        <p:spPr>
          <a:xfrm>
            <a:off x="2922615" y="2974902"/>
            <a:ext cx="1961803" cy="810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C082F50F-F425-4823-A099-FCB835AE62B6}"/>
              </a:ext>
            </a:extLst>
          </p:cNvPr>
          <p:cNvSpPr>
            <a:spLocks noGrp="1"/>
          </p:cNvSpPr>
          <p:nvPr>
            <p:ph type="title"/>
          </p:nvPr>
        </p:nvSpPr>
        <p:spPr>
          <a:xfrm>
            <a:off x="1097280" y="286603"/>
            <a:ext cx="10058400" cy="1450757"/>
          </a:xfrm>
        </p:spPr>
        <p:txBody>
          <a:bodyPr/>
          <a:lstStyle/>
          <a:p>
            <a:r>
              <a:rPr lang="en-IN" dirty="0"/>
              <a:t>Predicted Vs Actual Price</a:t>
            </a:r>
          </a:p>
        </p:txBody>
      </p:sp>
    </p:spTree>
    <p:extLst>
      <p:ext uri="{BB962C8B-B14F-4D97-AF65-F5344CB8AC3E}">
        <p14:creationId xmlns:p14="http://schemas.microsoft.com/office/powerpoint/2010/main" val="717150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51F66-5E66-4A6C-A817-3B43371425C0}"/>
              </a:ext>
            </a:extLst>
          </p:cNvPr>
          <p:cNvSpPr>
            <a:spLocks noGrp="1"/>
          </p:cNvSpPr>
          <p:nvPr>
            <p:ph type="title"/>
          </p:nvPr>
        </p:nvSpPr>
        <p:spPr/>
        <p:txBody>
          <a:bodyPr/>
          <a:lstStyle/>
          <a:p>
            <a:r>
              <a:rPr lang="en-IN" dirty="0"/>
              <a:t>Normal v/s Residual Histogram Distribution</a:t>
            </a:r>
          </a:p>
        </p:txBody>
      </p:sp>
      <p:pic>
        <p:nvPicPr>
          <p:cNvPr id="5" name="Content Placeholder 4">
            <a:extLst>
              <a:ext uri="{FF2B5EF4-FFF2-40B4-BE49-F238E27FC236}">
                <a16:creationId xmlns:a16="http://schemas.microsoft.com/office/drawing/2014/main" id="{1FCFB0E5-B9E7-473E-A3A0-DCC85336E7E6}"/>
              </a:ext>
            </a:extLst>
          </p:cNvPr>
          <p:cNvPicPr>
            <a:picLocks noGrp="1" noChangeAspect="1"/>
          </p:cNvPicPr>
          <p:nvPr>
            <p:ph idx="1"/>
          </p:nvPr>
        </p:nvPicPr>
        <p:blipFill>
          <a:blip r:embed="rId2"/>
          <a:stretch>
            <a:fillRect/>
          </a:stretch>
        </p:blipFill>
        <p:spPr>
          <a:xfrm>
            <a:off x="205230" y="2482248"/>
            <a:ext cx="5449799" cy="3623912"/>
          </a:xfrm>
          <a:prstGeom prst="rect">
            <a:avLst/>
          </a:prstGeom>
          <a:ln>
            <a:noFill/>
          </a:ln>
          <a:effectLst>
            <a:outerShdw blurRad="292100" dist="139700" dir="2700000" algn="tl" rotWithShape="0">
              <a:srgbClr val="333333">
                <a:alpha val="65000"/>
              </a:srgbClr>
            </a:outerShdw>
          </a:effectLst>
        </p:spPr>
      </p:pic>
      <p:pic>
        <p:nvPicPr>
          <p:cNvPr id="7170" name="Picture 2">
            <a:extLst>
              <a:ext uri="{FF2B5EF4-FFF2-40B4-BE49-F238E27FC236}">
                <a16:creationId xmlns:a16="http://schemas.microsoft.com/office/drawing/2014/main" id="{5B794FC6-7D2E-46AE-9ED7-DC068FE70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029" y="2136457"/>
            <a:ext cx="6536971" cy="4050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72662AD3-D2A1-4B3D-8EC0-D6961F77493E}"/>
              </a:ext>
            </a:extLst>
          </p:cNvPr>
          <p:cNvSpPr/>
          <p:nvPr/>
        </p:nvSpPr>
        <p:spPr>
          <a:xfrm>
            <a:off x="4674127" y="2771702"/>
            <a:ext cx="1961803" cy="810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336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70673-387B-405E-BD74-B2125898A4C0}"/>
              </a:ext>
            </a:extLst>
          </p:cNvPr>
          <p:cNvSpPr>
            <a:spLocks noGrp="1"/>
          </p:cNvSpPr>
          <p:nvPr>
            <p:ph type="title"/>
          </p:nvPr>
        </p:nvSpPr>
        <p:spPr/>
        <p:txBody>
          <a:bodyPr/>
          <a:lstStyle/>
          <a:p>
            <a:r>
              <a:rPr lang="en-IN" dirty="0"/>
              <a:t>Evaluation</a:t>
            </a:r>
          </a:p>
        </p:txBody>
      </p:sp>
      <p:pic>
        <p:nvPicPr>
          <p:cNvPr id="5" name="Content Placeholder 4">
            <a:extLst>
              <a:ext uri="{FF2B5EF4-FFF2-40B4-BE49-F238E27FC236}">
                <a16:creationId xmlns:a16="http://schemas.microsoft.com/office/drawing/2014/main" id="{2D914078-AD76-4008-9398-76FF28C5FE6B}"/>
              </a:ext>
            </a:extLst>
          </p:cNvPr>
          <p:cNvPicPr>
            <a:picLocks noGrp="1" noChangeAspect="1"/>
          </p:cNvPicPr>
          <p:nvPr>
            <p:ph idx="1"/>
          </p:nvPr>
        </p:nvPicPr>
        <p:blipFill>
          <a:blip r:embed="rId2"/>
          <a:stretch>
            <a:fillRect/>
          </a:stretch>
        </p:blipFill>
        <p:spPr>
          <a:xfrm>
            <a:off x="741207" y="2122866"/>
            <a:ext cx="3596952" cy="224809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08EC05D-FB11-4CFE-823A-83997BE76496}"/>
              </a:ext>
            </a:extLst>
          </p:cNvPr>
          <p:cNvPicPr>
            <a:picLocks noChangeAspect="1"/>
          </p:cNvPicPr>
          <p:nvPr/>
        </p:nvPicPr>
        <p:blipFill>
          <a:blip r:embed="rId3"/>
          <a:stretch>
            <a:fillRect/>
          </a:stretch>
        </p:blipFill>
        <p:spPr>
          <a:xfrm>
            <a:off x="5039360" y="305127"/>
            <a:ext cx="6914161" cy="58997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02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3F1D8-C6ED-469E-8AD7-8740BD5C0143}"/>
              </a:ext>
            </a:extLst>
          </p:cNvPr>
          <p:cNvSpPr>
            <a:spLocks noGrp="1"/>
          </p:cNvSpPr>
          <p:nvPr>
            <p:ph type="title"/>
          </p:nvPr>
        </p:nvSpPr>
        <p:spPr>
          <a:xfrm>
            <a:off x="1097280" y="286603"/>
            <a:ext cx="10058400" cy="1524612"/>
          </a:xfrm>
        </p:spPr>
        <p:txBody>
          <a:bodyPr>
            <a:noAutofit/>
          </a:bodyPr>
          <a:lstStyle/>
          <a:p>
            <a:r>
              <a:rPr lang="en-IN" sz="2400" dirty="0"/>
              <a:t>We have Already Created a dataset with 200+ chart patterns manually on two patterns : </a:t>
            </a:r>
            <a:br>
              <a:rPr lang="en-IN" sz="2400" dirty="0"/>
            </a:br>
            <a:r>
              <a:rPr lang="en-IN" sz="2400" dirty="0"/>
              <a:t>(</a:t>
            </a:r>
            <a:r>
              <a:rPr lang="en-IN" sz="2400" dirty="0" err="1"/>
              <a:t>i</a:t>
            </a:r>
            <a:r>
              <a:rPr lang="en-IN" sz="2400" dirty="0"/>
              <a:t>) Bullish double top(Double bottom chart pattern) </a:t>
            </a:r>
            <a:br>
              <a:rPr lang="en-IN" sz="2400" dirty="0"/>
            </a:br>
            <a:r>
              <a:rPr lang="en-IN" sz="2400" dirty="0"/>
              <a:t>(ii) Ascending Triangle</a:t>
            </a:r>
          </a:p>
        </p:txBody>
      </p:sp>
      <p:pic>
        <p:nvPicPr>
          <p:cNvPr id="5" name="Picture 4">
            <a:extLst>
              <a:ext uri="{FF2B5EF4-FFF2-40B4-BE49-F238E27FC236}">
                <a16:creationId xmlns:a16="http://schemas.microsoft.com/office/drawing/2014/main" id="{C142BB71-612F-4550-A53B-7E15889C455C}"/>
              </a:ext>
            </a:extLst>
          </p:cNvPr>
          <p:cNvPicPr>
            <a:picLocks noChangeAspect="1"/>
          </p:cNvPicPr>
          <p:nvPr/>
        </p:nvPicPr>
        <p:blipFill>
          <a:blip r:embed="rId2"/>
          <a:stretch>
            <a:fillRect/>
          </a:stretch>
        </p:blipFill>
        <p:spPr>
          <a:xfrm>
            <a:off x="7077424" y="2129025"/>
            <a:ext cx="4017296" cy="401729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39F6A7A-4F59-401D-83AC-5A370C751CFC}"/>
              </a:ext>
            </a:extLst>
          </p:cNvPr>
          <p:cNvPicPr>
            <a:picLocks noChangeAspect="1"/>
          </p:cNvPicPr>
          <p:nvPr/>
        </p:nvPicPr>
        <p:blipFill>
          <a:blip r:embed="rId3"/>
          <a:stretch>
            <a:fillRect/>
          </a:stretch>
        </p:blipFill>
        <p:spPr>
          <a:xfrm>
            <a:off x="1097280" y="2129026"/>
            <a:ext cx="5455920" cy="401729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34C274A-F1FF-4E5D-B2C0-6BE6A5E2E5DF}"/>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6</a:t>
            </a:r>
          </a:p>
        </p:txBody>
      </p:sp>
    </p:spTree>
    <p:extLst>
      <p:ext uri="{BB962C8B-B14F-4D97-AF65-F5344CB8AC3E}">
        <p14:creationId xmlns:p14="http://schemas.microsoft.com/office/powerpoint/2010/main" val="2103296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9EB0A-8196-4EFD-B560-8393B895A648}"/>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E08363B2-0D11-4D74-ADBC-F0D6FDF62138}"/>
              </a:ext>
            </a:extLst>
          </p:cNvPr>
          <p:cNvSpPr>
            <a:spLocks noGrp="1"/>
          </p:cNvSpPr>
          <p:nvPr>
            <p:ph idx="1"/>
          </p:nvPr>
        </p:nvSpPr>
        <p:spPr>
          <a:xfrm>
            <a:off x="1150620" y="1958341"/>
            <a:ext cx="10058400" cy="3910752"/>
          </a:xfrm>
        </p:spPr>
        <p:txBody>
          <a:bodyPr>
            <a:normAutofit/>
          </a:bodyPr>
          <a:lstStyle/>
          <a:p>
            <a:pPr>
              <a:buFont typeface="Wingdings" panose="05000000000000000000" pitchFamily="2" charset="2"/>
              <a:buChar char="Ø"/>
            </a:pPr>
            <a:r>
              <a:rPr lang="en-US" sz="1400" dirty="0"/>
              <a:t>Chavan, P. S., &amp; Patil, S. T. (2013). Parameters for stock market prediction. International Journal of Computer Technology and Applications, 4(2), 337.</a:t>
            </a:r>
          </a:p>
          <a:p>
            <a:pPr>
              <a:buFont typeface="Wingdings" panose="05000000000000000000" pitchFamily="2" charset="2"/>
              <a:buChar char="Ø"/>
            </a:pPr>
            <a:r>
              <a:rPr lang="en-US" sz="1400" dirty="0"/>
              <a:t>Machine Learning in Intraday Stock Trading ,Name : Art </a:t>
            </a:r>
            <a:r>
              <a:rPr lang="en-US" sz="1400" dirty="0" err="1"/>
              <a:t>Paspanthong</a:t>
            </a:r>
            <a:r>
              <a:rPr lang="en-US" sz="1400" dirty="0"/>
              <a:t> , Nick </a:t>
            </a:r>
            <a:r>
              <a:rPr lang="en-US" sz="1400" dirty="0" err="1"/>
              <a:t>Tantivasadakarn</a:t>
            </a:r>
            <a:r>
              <a:rPr lang="en-US" sz="1400" dirty="0"/>
              <a:t> , Will </a:t>
            </a:r>
            <a:r>
              <a:rPr lang="en-US" sz="1400" dirty="0" err="1"/>
              <a:t>Vithayapalert</a:t>
            </a:r>
            <a:r>
              <a:rPr lang="en-US" sz="1400" dirty="0"/>
              <a:t>  Institute : Stanford University  Date of Publication: Spring 2019</a:t>
            </a:r>
          </a:p>
          <a:p>
            <a:pPr>
              <a:buFont typeface="Wingdings" panose="05000000000000000000" pitchFamily="2" charset="2"/>
              <a:buChar char="Ø"/>
            </a:pPr>
            <a:r>
              <a:rPr lang="en-US" sz="1400" dirty="0"/>
              <a:t>School of Computing, Queen’s University, Kingston, ON K7L 2N8, Canada; dshah@cs.queensu.ca (D.S.); farhana@cs.queensu.ca (F.Z.) Correspondence: isah@cs.queensu.ca Received: 4 March 2019; Accepted: 15 May 2019; Published: 27 May 2019</a:t>
            </a:r>
          </a:p>
          <a:p>
            <a:pPr>
              <a:buFont typeface="Wingdings" panose="05000000000000000000" pitchFamily="2" charset="2"/>
              <a:buChar char="Ø"/>
            </a:pPr>
            <a:r>
              <a:rPr lang="en-US" sz="1400" dirty="0"/>
              <a:t>Stock Market Prediction using Machine Learning Name : </a:t>
            </a:r>
            <a:r>
              <a:rPr lang="en-US" sz="1400" dirty="0" err="1"/>
              <a:t>Kranthi</a:t>
            </a:r>
            <a:r>
              <a:rPr lang="en-US" sz="1400" dirty="0"/>
              <a:t> Sai Reddy </a:t>
            </a:r>
            <a:r>
              <a:rPr lang="en-US" sz="1400" dirty="0" err="1"/>
              <a:t>Vanukuru</a:t>
            </a:r>
            <a:r>
              <a:rPr lang="en-US" sz="1400" dirty="0"/>
              <a:t> Institute : </a:t>
            </a:r>
            <a:r>
              <a:rPr lang="en-US" sz="1400" dirty="0" err="1"/>
              <a:t>Srineedhi</a:t>
            </a:r>
            <a:r>
              <a:rPr lang="en-US" sz="1400" dirty="0"/>
              <a:t> </a:t>
            </a:r>
            <a:r>
              <a:rPr lang="en-US" sz="1400" dirty="0" err="1"/>
              <a:t>Institue</a:t>
            </a:r>
            <a:r>
              <a:rPr lang="en-US" sz="1400" dirty="0"/>
              <a:t> Of Science &amp; Technology  Date of Publication: November 2018</a:t>
            </a:r>
          </a:p>
          <a:p>
            <a:pPr>
              <a:buFont typeface="Wingdings" panose="05000000000000000000" pitchFamily="2" charset="2"/>
              <a:buChar char="Ø"/>
            </a:pPr>
            <a:r>
              <a:rPr lang="en-US" sz="1400" dirty="0"/>
              <a:t>Stock Market Prediction Using Machine Learning(ML)Algorithms M </a:t>
            </a:r>
            <a:r>
              <a:rPr lang="en-US" sz="1400" dirty="0" err="1"/>
              <a:t>Umer</a:t>
            </a:r>
            <a:r>
              <a:rPr lang="en-US" sz="1400" dirty="0"/>
              <a:t> Ghani, M </a:t>
            </a:r>
            <a:r>
              <a:rPr lang="en-US" sz="1400" dirty="0" err="1"/>
              <a:t>Awais</a:t>
            </a:r>
            <a:r>
              <a:rPr lang="en-US" sz="1400" dirty="0"/>
              <a:t> and Muhammad </a:t>
            </a:r>
            <a:r>
              <a:rPr lang="en-US" sz="1400" dirty="0" err="1"/>
              <a:t>Muzammulla</a:t>
            </a:r>
            <a:r>
              <a:rPr lang="en-US" sz="1400" dirty="0"/>
              <a:t> Department of Software Engineering, Government College University Faisalabad 2019</a:t>
            </a:r>
          </a:p>
          <a:p>
            <a:pPr>
              <a:buFont typeface="Wingdings" panose="05000000000000000000" pitchFamily="2" charset="2"/>
              <a:buChar char="Ø"/>
            </a:pPr>
            <a:endParaRPr lang="en-US" sz="1400" dirty="0"/>
          </a:p>
          <a:p>
            <a:pPr>
              <a:buFont typeface="Wingdings" panose="05000000000000000000" pitchFamily="2" charset="2"/>
              <a:buChar char="Ø"/>
            </a:pPr>
            <a:endParaRPr lang="en-IN" sz="1400" dirty="0"/>
          </a:p>
        </p:txBody>
      </p:sp>
      <p:sp>
        <p:nvSpPr>
          <p:cNvPr id="4" name="Rectangle 3">
            <a:extLst>
              <a:ext uri="{FF2B5EF4-FFF2-40B4-BE49-F238E27FC236}">
                <a16:creationId xmlns:a16="http://schemas.microsoft.com/office/drawing/2014/main" id="{CA5175BE-B952-45C3-9805-E47CB2568DEE}"/>
              </a:ext>
            </a:extLst>
          </p:cNvPr>
          <p:cNvSpPr/>
          <p:nvPr/>
        </p:nvSpPr>
        <p:spPr>
          <a:xfrm>
            <a:off x="202223" y="149468"/>
            <a:ext cx="457534" cy="359817"/>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18</a:t>
            </a:r>
          </a:p>
        </p:txBody>
      </p:sp>
      <p:sp>
        <p:nvSpPr>
          <p:cNvPr id="5" name="Rectangle 4">
            <a:extLst>
              <a:ext uri="{FF2B5EF4-FFF2-40B4-BE49-F238E27FC236}">
                <a16:creationId xmlns:a16="http://schemas.microsoft.com/office/drawing/2014/main" id="{A63EB008-8D32-4559-8DC0-B7397A62E3C3}"/>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50</a:t>
            </a:r>
          </a:p>
        </p:txBody>
      </p:sp>
    </p:spTree>
    <p:extLst>
      <p:ext uri="{BB962C8B-B14F-4D97-AF65-F5344CB8AC3E}">
        <p14:creationId xmlns:p14="http://schemas.microsoft.com/office/powerpoint/2010/main" val="30602671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A9D9-F14F-4FA9-9574-ECDDBCE7210C}"/>
              </a:ext>
            </a:extLst>
          </p:cNvPr>
          <p:cNvSpPr>
            <a:spLocks noGrp="1"/>
          </p:cNvSpPr>
          <p:nvPr>
            <p:ph type="title"/>
          </p:nvPr>
        </p:nvSpPr>
        <p:spPr/>
        <p:txBody>
          <a:bodyPr/>
          <a:lstStyle/>
          <a:p>
            <a:r>
              <a:rPr lang="en-IN" dirty="0"/>
              <a:t>Timeline </a:t>
            </a:r>
          </a:p>
        </p:txBody>
      </p:sp>
      <p:sp>
        <p:nvSpPr>
          <p:cNvPr id="4" name="Rectangle 3">
            <a:extLst>
              <a:ext uri="{FF2B5EF4-FFF2-40B4-BE49-F238E27FC236}">
                <a16:creationId xmlns:a16="http://schemas.microsoft.com/office/drawing/2014/main" id="{C9B099A9-A378-4E19-A34C-C7B88F4A3A8C}"/>
              </a:ext>
            </a:extLst>
          </p:cNvPr>
          <p:cNvSpPr/>
          <p:nvPr/>
        </p:nvSpPr>
        <p:spPr>
          <a:xfrm>
            <a:off x="290203" y="3160347"/>
            <a:ext cx="3267558" cy="23331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800100" lvl="1" indent="-342900">
              <a:buFont typeface="+mj-lt"/>
              <a:buAutoNum type="arabicPeriod"/>
            </a:pPr>
            <a:r>
              <a:rPr lang="en-IN" dirty="0">
                <a:solidFill>
                  <a:schemeClr val="bg1"/>
                </a:solidFill>
              </a:rPr>
              <a:t>Idea Discussion</a:t>
            </a:r>
          </a:p>
          <a:p>
            <a:pPr marL="800100" lvl="1" indent="-342900">
              <a:buFont typeface="+mj-lt"/>
              <a:buAutoNum type="arabicPeriod"/>
            </a:pPr>
            <a:r>
              <a:rPr lang="en-IN" dirty="0">
                <a:solidFill>
                  <a:schemeClr val="bg1"/>
                </a:solidFill>
              </a:rPr>
              <a:t>Literature Survey</a:t>
            </a:r>
          </a:p>
          <a:p>
            <a:pPr marL="800100" lvl="1" indent="-342900">
              <a:buFont typeface="+mj-lt"/>
              <a:buAutoNum type="arabicPeriod"/>
            </a:pPr>
            <a:r>
              <a:rPr lang="en-IN" dirty="0">
                <a:solidFill>
                  <a:schemeClr val="bg1"/>
                </a:solidFill>
              </a:rPr>
              <a:t>Manual Dataset Creation</a:t>
            </a:r>
          </a:p>
          <a:p>
            <a:pPr marL="800100" lvl="1" indent="-342900">
              <a:buFont typeface="+mj-lt"/>
              <a:buAutoNum type="arabicPeriod"/>
            </a:pPr>
            <a:r>
              <a:rPr lang="en-US" dirty="0">
                <a:solidFill>
                  <a:schemeClr val="bg1"/>
                </a:solidFill>
              </a:rPr>
              <a:t>Finding Possible Algorithms</a:t>
            </a:r>
            <a:endParaRPr lang="en-IN" dirty="0">
              <a:solidFill>
                <a:schemeClr val="bg1"/>
              </a:solidFill>
            </a:endParaRPr>
          </a:p>
          <a:p>
            <a:pPr marL="800100" lvl="1" indent="-342900">
              <a:buFont typeface="+mj-lt"/>
              <a:buAutoNum type="arabicPeriod"/>
            </a:pPr>
            <a:endParaRPr lang="en-IN" dirty="0">
              <a:solidFill>
                <a:schemeClr val="bg1"/>
              </a:solidFill>
            </a:endParaRPr>
          </a:p>
        </p:txBody>
      </p:sp>
      <p:sp>
        <p:nvSpPr>
          <p:cNvPr id="5" name="Rectangle 4">
            <a:extLst>
              <a:ext uri="{FF2B5EF4-FFF2-40B4-BE49-F238E27FC236}">
                <a16:creationId xmlns:a16="http://schemas.microsoft.com/office/drawing/2014/main" id="{3065A05F-FFB3-4B79-AB97-11FEC6E42FA0}"/>
              </a:ext>
            </a:extLst>
          </p:cNvPr>
          <p:cNvSpPr/>
          <p:nvPr/>
        </p:nvSpPr>
        <p:spPr>
          <a:xfrm>
            <a:off x="290203" y="2459307"/>
            <a:ext cx="3267558" cy="5361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Done Till 1</a:t>
            </a:r>
            <a:r>
              <a:rPr lang="en-IN" baseline="30000" dirty="0"/>
              <a:t>st</a:t>
            </a:r>
            <a:r>
              <a:rPr lang="en-IN" dirty="0"/>
              <a:t> Presentation</a:t>
            </a:r>
          </a:p>
        </p:txBody>
      </p:sp>
      <p:sp>
        <p:nvSpPr>
          <p:cNvPr id="8" name="Rectangle 7">
            <a:extLst>
              <a:ext uri="{FF2B5EF4-FFF2-40B4-BE49-F238E27FC236}">
                <a16:creationId xmlns:a16="http://schemas.microsoft.com/office/drawing/2014/main" id="{E1BE59A2-1E80-4790-8293-B76058BCB87C}"/>
              </a:ext>
            </a:extLst>
          </p:cNvPr>
          <p:cNvSpPr/>
          <p:nvPr/>
        </p:nvSpPr>
        <p:spPr>
          <a:xfrm>
            <a:off x="4045126" y="3159760"/>
            <a:ext cx="3780028" cy="233376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800100" lvl="1" indent="-342900">
              <a:buFont typeface="+mj-lt"/>
              <a:buAutoNum type="arabicPeriod"/>
            </a:pPr>
            <a:r>
              <a:rPr lang="en-IN" dirty="0">
                <a:solidFill>
                  <a:schemeClr val="bg1"/>
                </a:solidFill>
              </a:rPr>
              <a:t>Finding API(Alpha-Vantage) required for gathering real-time stocks Data</a:t>
            </a:r>
          </a:p>
          <a:p>
            <a:pPr marL="800100" lvl="1" indent="-342900">
              <a:buFont typeface="+mj-lt"/>
              <a:buAutoNum type="arabicPeriod"/>
            </a:pPr>
            <a:r>
              <a:rPr lang="en-IN" dirty="0">
                <a:solidFill>
                  <a:schemeClr val="bg1"/>
                </a:solidFill>
              </a:rPr>
              <a:t>Studied about Library(</a:t>
            </a:r>
            <a:r>
              <a:rPr lang="en-IN" b="1" dirty="0">
                <a:solidFill>
                  <a:schemeClr val="bg1"/>
                </a:solidFill>
              </a:rPr>
              <a:t>PLOTLY</a:t>
            </a:r>
            <a:r>
              <a:rPr lang="en-IN" dirty="0">
                <a:solidFill>
                  <a:schemeClr val="bg1"/>
                </a:solidFill>
              </a:rPr>
              <a:t>) that help us to plot Candlestick Chart</a:t>
            </a:r>
          </a:p>
          <a:p>
            <a:pPr marL="800100" lvl="1" indent="-342900">
              <a:buFont typeface="+mj-lt"/>
              <a:buAutoNum type="arabicPeriod"/>
            </a:pPr>
            <a:endParaRPr lang="en-IN" dirty="0">
              <a:solidFill>
                <a:schemeClr val="bg1"/>
              </a:solidFill>
            </a:endParaRPr>
          </a:p>
          <a:p>
            <a:pPr marL="800100" lvl="1" indent="-342900">
              <a:buFont typeface="+mj-lt"/>
              <a:buAutoNum type="arabicPeriod"/>
            </a:pPr>
            <a:endParaRPr lang="en-IN" dirty="0">
              <a:solidFill>
                <a:schemeClr val="bg1"/>
              </a:solidFill>
            </a:endParaRPr>
          </a:p>
        </p:txBody>
      </p:sp>
      <p:sp>
        <p:nvSpPr>
          <p:cNvPr id="9" name="Rectangle 8">
            <a:extLst>
              <a:ext uri="{FF2B5EF4-FFF2-40B4-BE49-F238E27FC236}">
                <a16:creationId xmlns:a16="http://schemas.microsoft.com/office/drawing/2014/main" id="{725A2606-9609-4E4A-AC4A-D5C70B5CF80A}"/>
              </a:ext>
            </a:extLst>
          </p:cNvPr>
          <p:cNvSpPr/>
          <p:nvPr/>
        </p:nvSpPr>
        <p:spPr>
          <a:xfrm>
            <a:off x="4045126" y="2471225"/>
            <a:ext cx="3844338" cy="5361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Done Till 2</a:t>
            </a:r>
            <a:r>
              <a:rPr lang="en-IN" baseline="30000" dirty="0"/>
              <a:t>nd</a:t>
            </a:r>
            <a:r>
              <a:rPr lang="en-IN" dirty="0"/>
              <a:t> Presentation</a:t>
            </a:r>
          </a:p>
        </p:txBody>
      </p:sp>
      <p:sp>
        <p:nvSpPr>
          <p:cNvPr id="10" name="Rectangle 9">
            <a:extLst>
              <a:ext uri="{FF2B5EF4-FFF2-40B4-BE49-F238E27FC236}">
                <a16:creationId xmlns:a16="http://schemas.microsoft.com/office/drawing/2014/main" id="{9A8C9CE4-82C6-441C-B752-87BBA863C5F7}"/>
              </a:ext>
            </a:extLst>
          </p:cNvPr>
          <p:cNvSpPr/>
          <p:nvPr/>
        </p:nvSpPr>
        <p:spPr>
          <a:xfrm>
            <a:off x="8376829" y="3159760"/>
            <a:ext cx="3647335" cy="23331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457200" indent="-457200">
              <a:buFont typeface="+mj-lt"/>
              <a:buAutoNum type="arabicPeriod"/>
            </a:pPr>
            <a:r>
              <a:rPr lang="en-IN" sz="2000" dirty="0">
                <a:latin typeface="Calibri" panose="020F0502020204030204" pitchFamily="34" charset="0"/>
                <a:ea typeface="Calibri" panose="020F0502020204030204" pitchFamily="34" charset="0"/>
                <a:cs typeface="Mangal" panose="02040503050203030202" pitchFamily="18" charset="0"/>
              </a:rPr>
              <a:t>Dataset Overview</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Mangal" panose="02040503050203030202" pitchFamily="18" charset="0"/>
              </a:rPr>
              <a:t>Classification Using CNN</a:t>
            </a:r>
          </a:p>
          <a:p>
            <a:pPr marL="342900" indent="-342900">
              <a:buFont typeface="+mj-lt"/>
              <a:buAutoNum type="arabicPeriod"/>
            </a:pPr>
            <a:r>
              <a:rPr lang="en-IN" sz="1800" dirty="0">
                <a:effectLst/>
                <a:latin typeface="Calibri" panose="020F0502020204030204" pitchFamily="34" charset="0"/>
                <a:ea typeface="Calibri" panose="020F0502020204030204" pitchFamily="34" charset="0"/>
                <a:cs typeface="Mangal" panose="02040503050203030202" pitchFamily="18" charset="0"/>
              </a:rPr>
              <a:t>  Model Training </a:t>
            </a:r>
          </a:p>
          <a:p>
            <a:pPr marL="342900" indent="-342900">
              <a:buFont typeface="+mj-lt"/>
              <a:buAutoNum type="arabicPeriod"/>
            </a:pPr>
            <a:r>
              <a:rPr lang="en-IN" sz="1800" dirty="0">
                <a:latin typeface="Calibri" panose="020F0502020204030204" pitchFamily="34" charset="0"/>
                <a:ea typeface="Calibri" panose="020F0502020204030204" pitchFamily="34" charset="0"/>
                <a:cs typeface="Mangal" panose="02040503050203030202" pitchFamily="18" charset="0"/>
              </a:rPr>
              <a:t>  Model</a:t>
            </a:r>
            <a:r>
              <a:rPr lang="en-IN" sz="1800" dirty="0">
                <a:effectLst/>
                <a:latin typeface="Calibri" panose="020F0502020204030204" pitchFamily="34" charset="0"/>
                <a:ea typeface="Calibri" panose="020F0502020204030204" pitchFamily="34" charset="0"/>
                <a:cs typeface="Mangal" panose="02040503050203030202" pitchFamily="18" charset="0"/>
              </a:rPr>
              <a:t> Testing</a:t>
            </a:r>
          </a:p>
          <a:p>
            <a:pPr marL="342900" indent="-342900">
              <a:buFont typeface="+mj-lt"/>
              <a:buAutoNum type="arabicPeriod"/>
            </a:pPr>
            <a:r>
              <a:rPr lang="en-IN" sz="1800" dirty="0">
                <a:latin typeface="Calibri" panose="020F0502020204030204" pitchFamily="34" charset="0"/>
                <a:ea typeface="Calibri" panose="020F0502020204030204" pitchFamily="34" charset="0"/>
                <a:cs typeface="Mangal" panose="02040503050203030202" pitchFamily="18" charset="0"/>
              </a:rPr>
              <a:t>  Final Obtained Results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lvl="1"/>
            <a:endParaRPr lang="en-IN" dirty="0">
              <a:solidFill>
                <a:schemeClr val="bg1"/>
              </a:solidFill>
            </a:endParaRPr>
          </a:p>
        </p:txBody>
      </p:sp>
      <p:sp>
        <p:nvSpPr>
          <p:cNvPr id="11" name="Rectangle 10">
            <a:extLst>
              <a:ext uri="{FF2B5EF4-FFF2-40B4-BE49-F238E27FC236}">
                <a16:creationId xmlns:a16="http://schemas.microsoft.com/office/drawing/2014/main" id="{0751E8EB-8A3C-46EA-B223-66AA84F822D6}"/>
              </a:ext>
            </a:extLst>
          </p:cNvPr>
          <p:cNvSpPr/>
          <p:nvPr/>
        </p:nvSpPr>
        <p:spPr>
          <a:xfrm>
            <a:off x="8376828" y="2391508"/>
            <a:ext cx="3647335" cy="6158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Done Till </a:t>
            </a:r>
            <a:r>
              <a:rPr lang="en-IN" baseline="30000" dirty="0"/>
              <a:t>3rd</a:t>
            </a:r>
            <a:r>
              <a:rPr lang="en-IN" dirty="0"/>
              <a:t> Presentation</a:t>
            </a:r>
          </a:p>
        </p:txBody>
      </p:sp>
      <p:sp>
        <p:nvSpPr>
          <p:cNvPr id="12" name="Rectangle 11">
            <a:extLst>
              <a:ext uri="{FF2B5EF4-FFF2-40B4-BE49-F238E27FC236}">
                <a16:creationId xmlns:a16="http://schemas.microsoft.com/office/drawing/2014/main" id="{D3E4C89B-5EE4-48DD-88EC-6F894D8D4CB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51</a:t>
            </a:r>
          </a:p>
        </p:txBody>
      </p:sp>
    </p:spTree>
    <p:extLst>
      <p:ext uri="{BB962C8B-B14F-4D97-AF65-F5344CB8AC3E}">
        <p14:creationId xmlns:p14="http://schemas.microsoft.com/office/powerpoint/2010/main" val="706904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A9D9-F14F-4FA9-9574-ECDDBCE7210C}"/>
              </a:ext>
            </a:extLst>
          </p:cNvPr>
          <p:cNvSpPr>
            <a:spLocks noGrp="1"/>
          </p:cNvSpPr>
          <p:nvPr>
            <p:ph type="title"/>
          </p:nvPr>
        </p:nvSpPr>
        <p:spPr/>
        <p:txBody>
          <a:bodyPr/>
          <a:lstStyle/>
          <a:p>
            <a:r>
              <a:rPr lang="en-IN" dirty="0"/>
              <a:t>Timeline </a:t>
            </a:r>
          </a:p>
        </p:txBody>
      </p:sp>
      <p:sp>
        <p:nvSpPr>
          <p:cNvPr id="4" name="Rectangle 3">
            <a:extLst>
              <a:ext uri="{FF2B5EF4-FFF2-40B4-BE49-F238E27FC236}">
                <a16:creationId xmlns:a16="http://schemas.microsoft.com/office/drawing/2014/main" id="{C9B099A9-A378-4E19-A34C-C7B88F4A3A8C}"/>
              </a:ext>
            </a:extLst>
          </p:cNvPr>
          <p:cNvSpPr/>
          <p:nvPr/>
        </p:nvSpPr>
        <p:spPr>
          <a:xfrm>
            <a:off x="879751" y="3248579"/>
            <a:ext cx="3267558" cy="23331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800100" lvl="1" indent="-342900">
              <a:buFont typeface="+mj-lt"/>
              <a:buAutoNum type="arabicPeriod"/>
            </a:pPr>
            <a:r>
              <a:rPr lang="en-IN" dirty="0">
                <a:solidFill>
                  <a:schemeClr val="bg1"/>
                </a:solidFill>
              </a:rPr>
              <a:t>Worked On Reinforcement Learning and Obtained The Output </a:t>
            </a:r>
          </a:p>
          <a:p>
            <a:pPr marL="800100" lvl="1" indent="-342900">
              <a:buFont typeface="+mj-lt"/>
              <a:buAutoNum type="arabicPeriod"/>
            </a:pPr>
            <a:r>
              <a:rPr lang="en-IN" dirty="0">
                <a:solidFill>
                  <a:schemeClr val="bg1"/>
                </a:solidFill>
              </a:rPr>
              <a:t>Worked On Time Series Trained the Model</a:t>
            </a:r>
          </a:p>
        </p:txBody>
      </p:sp>
      <p:sp>
        <p:nvSpPr>
          <p:cNvPr id="5" name="Rectangle 4">
            <a:extLst>
              <a:ext uri="{FF2B5EF4-FFF2-40B4-BE49-F238E27FC236}">
                <a16:creationId xmlns:a16="http://schemas.microsoft.com/office/drawing/2014/main" id="{3065A05F-FFB3-4B79-AB97-11FEC6E42FA0}"/>
              </a:ext>
            </a:extLst>
          </p:cNvPr>
          <p:cNvSpPr/>
          <p:nvPr/>
        </p:nvSpPr>
        <p:spPr>
          <a:xfrm>
            <a:off x="879751" y="2547539"/>
            <a:ext cx="3267558" cy="5361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done till 4</a:t>
            </a:r>
            <a:r>
              <a:rPr lang="en-IN" baseline="30000" dirty="0"/>
              <a:t>th</a:t>
            </a:r>
            <a:r>
              <a:rPr lang="en-IN" dirty="0"/>
              <a:t> Presentation</a:t>
            </a:r>
          </a:p>
        </p:txBody>
      </p:sp>
      <p:sp>
        <p:nvSpPr>
          <p:cNvPr id="12" name="Rectangle 11">
            <a:extLst>
              <a:ext uri="{FF2B5EF4-FFF2-40B4-BE49-F238E27FC236}">
                <a16:creationId xmlns:a16="http://schemas.microsoft.com/office/drawing/2014/main" id="{D3E4C89B-5EE4-48DD-88EC-6F894D8D4CB7}"/>
              </a:ext>
            </a:extLst>
          </p:cNvPr>
          <p:cNvSpPr/>
          <p:nvPr/>
        </p:nvSpPr>
        <p:spPr>
          <a:xfrm>
            <a:off x="202223" y="149469"/>
            <a:ext cx="465992"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52</a:t>
            </a:r>
          </a:p>
        </p:txBody>
      </p:sp>
      <p:sp>
        <p:nvSpPr>
          <p:cNvPr id="6" name="Rectangle 5">
            <a:extLst>
              <a:ext uri="{FF2B5EF4-FFF2-40B4-BE49-F238E27FC236}">
                <a16:creationId xmlns:a16="http://schemas.microsoft.com/office/drawing/2014/main" id="{EA020F6B-24B8-4790-AFA8-C02452BC2AE8}"/>
              </a:ext>
            </a:extLst>
          </p:cNvPr>
          <p:cNvSpPr/>
          <p:nvPr/>
        </p:nvSpPr>
        <p:spPr>
          <a:xfrm>
            <a:off x="4681730" y="3248579"/>
            <a:ext cx="3267558" cy="23331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800100" lvl="1" indent="-342900">
              <a:buFont typeface="+mj-lt"/>
              <a:buAutoNum type="arabicPeriod"/>
            </a:pPr>
            <a:r>
              <a:rPr lang="en-IN" dirty="0">
                <a:solidFill>
                  <a:schemeClr val="bg1"/>
                </a:solidFill>
              </a:rPr>
              <a:t>Worked On Linear Regression Model,</a:t>
            </a:r>
          </a:p>
        </p:txBody>
      </p:sp>
      <p:sp>
        <p:nvSpPr>
          <p:cNvPr id="7" name="Rectangle 6">
            <a:extLst>
              <a:ext uri="{FF2B5EF4-FFF2-40B4-BE49-F238E27FC236}">
                <a16:creationId xmlns:a16="http://schemas.microsoft.com/office/drawing/2014/main" id="{EF234C65-7EE2-4C3E-92EE-5FC630294B1D}"/>
              </a:ext>
            </a:extLst>
          </p:cNvPr>
          <p:cNvSpPr/>
          <p:nvPr/>
        </p:nvSpPr>
        <p:spPr>
          <a:xfrm>
            <a:off x="4681730" y="2547539"/>
            <a:ext cx="3267558" cy="5361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done till Now</a:t>
            </a:r>
          </a:p>
        </p:txBody>
      </p:sp>
      <p:sp>
        <p:nvSpPr>
          <p:cNvPr id="8" name="Rectangle 7">
            <a:extLst>
              <a:ext uri="{FF2B5EF4-FFF2-40B4-BE49-F238E27FC236}">
                <a16:creationId xmlns:a16="http://schemas.microsoft.com/office/drawing/2014/main" id="{68407401-3FC9-43B0-A781-3FF1B2E5258E}"/>
              </a:ext>
            </a:extLst>
          </p:cNvPr>
          <p:cNvSpPr/>
          <p:nvPr/>
        </p:nvSpPr>
        <p:spPr>
          <a:xfrm>
            <a:off x="8483709" y="3248579"/>
            <a:ext cx="3267558" cy="23331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800100" lvl="1" indent="-342900">
              <a:buFont typeface="+mj-lt"/>
              <a:buAutoNum type="arabicPeriod"/>
            </a:pPr>
            <a:r>
              <a:rPr lang="en-IN" dirty="0">
                <a:solidFill>
                  <a:schemeClr val="bg1"/>
                </a:solidFill>
              </a:rPr>
              <a:t>Comparing All the output results from all four Machine learning Algorithms.</a:t>
            </a:r>
          </a:p>
          <a:p>
            <a:pPr marL="800100" lvl="1" indent="-342900">
              <a:buFont typeface="+mj-lt"/>
              <a:buAutoNum type="arabicPeriod"/>
            </a:pPr>
            <a:r>
              <a:rPr lang="en-IN" dirty="0">
                <a:solidFill>
                  <a:schemeClr val="bg1"/>
                </a:solidFill>
              </a:rPr>
              <a:t>Creating A final report.</a:t>
            </a:r>
          </a:p>
        </p:txBody>
      </p:sp>
      <p:sp>
        <p:nvSpPr>
          <p:cNvPr id="9" name="Rectangle 8">
            <a:extLst>
              <a:ext uri="{FF2B5EF4-FFF2-40B4-BE49-F238E27FC236}">
                <a16:creationId xmlns:a16="http://schemas.microsoft.com/office/drawing/2014/main" id="{733C5DCD-AC17-4FA5-A985-8AC6D1DD0C25}"/>
              </a:ext>
            </a:extLst>
          </p:cNvPr>
          <p:cNvSpPr/>
          <p:nvPr/>
        </p:nvSpPr>
        <p:spPr>
          <a:xfrm>
            <a:off x="8483709" y="2547539"/>
            <a:ext cx="3267558" cy="5361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dirty="0"/>
              <a:t>Work to be done till next Presentation </a:t>
            </a:r>
          </a:p>
        </p:txBody>
      </p:sp>
    </p:spTree>
    <p:extLst>
      <p:ext uri="{BB962C8B-B14F-4D97-AF65-F5344CB8AC3E}">
        <p14:creationId xmlns:p14="http://schemas.microsoft.com/office/powerpoint/2010/main" val="3652157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E539-5C73-4F27-9888-136AE971E193}"/>
              </a:ext>
            </a:extLst>
          </p:cNvPr>
          <p:cNvSpPr>
            <a:spLocks noGrp="1"/>
          </p:cNvSpPr>
          <p:nvPr>
            <p:ph type="title"/>
          </p:nvPr>
        </p:nvSpPr>
        <p:spPr/>
        <p:txBody>
          <a:bodyPr>
            <a:normAutofit/>
          </a:bodyPr>
          <a:lstStyle/>
          <a:p>
            <a:r>
              <a:rPr lang="en-IN" sz="4800" dirty="0"/>
              <a:t>Input and Output Parameters</a:t>
            </a:r>
          </a:p>
        </p:txBody>
      </p:sp>
      <p:sp>
        <p:nvSpPr>
          <p:cNvPr id="3" name="Content Placeholder 2">
            <a:extLst>
              <a:ext uri="{FF2B5EF4-FFF2-40B4-BE49-F238E27FC236}">
                <a16:creationId xmlns:a16="http://schemas.microsoft.com/office/drawing/2014/main" id="{2BC1891C-5F82-4940-B855-3FF0D4A28C4D}"/>
              </a:ext>
            </a:extLst>
          </p:cNvPr>
          <p:cNvSpPr>
            <a:spLocks noGrp="1"/>
          </p:cNvSpPr>
          <p:nvPr>
            <p:ph idx="1"/>
          </p:nvPr>
        </p:nvSpPr>
        <p:spPr>
          <a:xfrm>
            <a:off x="1097280" y="2108202"/>
            <a:ext cx="3236595" cy="3917712"/>
          </a:xfrm>
        </p:spPr>
        <p:txBody>
          <a:bodyPr>
            <a:normAutofit/>
          </a:bodyPr>
          <a:lstStyle/>
          <a:p>
            <a:r>
              <a:rPr lang="en-IN" sz="2400" b="1" dirty="0"/>
              <a:t>Input :</a:t>
            </a:r>
          </a:p>
          <a:p>
            <a:r>
              <a:rPr lang="en-IN" sz="2400" dirty="0"/>
              <a:t>Taking source image of previous 45mins candlesticks chart in one day(intra-day) column for example</a:t>
            </a:r>
          </a:p>
          <a:p>
            <a:endParaRPr lang="en-IN" sz="2400" dirty="0"/>
          </a:p>
          <a:p>
            <a:endParaRPr lang="en-IN" sz="2400" dirty="0"/>
          </a:p>
        </p:txBody>
      </p:sp>
      <p:pic>
        <p:nvPicPr>
          <p:cNvPr id="5" name="Picture 4">
            <a:extLst>
              <a:ext uri="{FF2B5EF4-FFF2-40B4-BE49-F238E27FC236}">
                <a16:creationId xmlns:a16="http://schemas.microsoft.com/office/drawing/2014/main" id="{BF72399F-D4E9-481F-8932-EF7813B1C846}"/>
              </a:ext>
            </a:extLst>
          </p:cNvPr>
          <p:cNvPicPr>
            <a:picLocks noChangeAspect="1"/>
          </p:cNvPicPr>
          <p:nvPr/>
        </p:nvPicPr>
        <p:blipFill rotWithShape="1">
          <a:blip r:embed="rId2"/>
          <a:srcRect l="8784" t="17667" r="19142" b="14015"/>
          <a:stretch/>
        </p:blipFill>
        <p:spPr>
          <a:xfrm>
            <a:off x="4524376" y="2108202"/>
            <a:ext cx="7153276" cy="4020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E4B6916F-5B9C-41C4-8C6F-477661D824A9}"/>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7</a:t>
            </a:r>
          </a:p>
        </p:txBody>
      </p:sp>
    </p:spTree>
    <p:extLst>
      <p:ext uri="{BB962C8B-B14F-4D97-AF65-F5344CB8AC3E}">
        <p14:creationId xmlns:p14="http://schemas.microsoft.com/office/powerpoint/2010/main" val="3184853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DC067DD8-D07F-4F56-9652-F788AA5C14AA}"/>
              </a:ext>
            </a:extLst>
          </p:cNvPr>
          <p:cNvPicPr>
            <a:picLocks noChangeAspect="1"/>
          </p:cNvPicPr>
          <p:nvPr/>
        </p:nvPicPr>
        <p:blipFill>
          <a:blip r:embed="rId2"/>
          <a:stretch>
            <a:fillRect/>
          </a:stretch>
        </p:blipFill>
        <p:spPr>
          <a:xfrm>
            <a:off x="7604716" y="938214"/>
            <a:ext cx="3173365" cy="1786519"/>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F79220B-CE59-448F-86DB-0F37ABB801D6}"/>
              </a:ext>
            </a:extLst>
          </p:cNvPr>
          <p:cNvPicPr>
            <a:picLocks noChangeAspect="1"/>
          </p:cNvPicPr>
          <p:nvPr/>
        </p:nvPicPr>
        <p:blipFill rotWithShape="1">
          <a:blip r:embed="rId3"/>
          <a:srcRect l="18009" t="29916" r="35936"/>
          <a:stretch/>
        </p:blipFill>
        <p:spPr>
          <a:xfrm>
            <a:off x="263768" y="1968915"/>
            <a:ext cx="4193931" cy="3783882"/>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2787E5E-3026-44C4-BAF9-C83E81941E43}"/>
              </a:ext>
            </a:extLst>
          </p:cNvPr>
          <p:cNvSpPr/>
          <p:nvPr/>
        </p:nvSpPr>
        <p:spPr>
          <a:xfrm>
            <a:off x="1895466" y="958362"/>
            <a:ext cx="2224454" cy="905607"/>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User comes up with a Chart pattern in a 45 min window </a:t>
            </a:r>
          </a:p>
        </p:txBody>
      </p:sp>
      <p:pic>
        <p:nvPicPr>
          <p:cNvPr id="6" name="Picture 5">
            <a:extLst>
              <a:ext uri="{FF2B5EF4-FFF2-40B4-BE49-F238E27FC236}">
                <a16:creationId xmlns:a16="http://schemas.microsoft.com/office/drawing/2014/main" id="{27E95F17-E1FA-47A7-AC1A-DE510059897D}"/>
              </a:ext>
            </a:extLst>
          </p:cNvPr>
          <p:cNvPicPr>
            <a:picLocks noChangeAspect="1"/>
          </p:cNvPicPr>
          <p:nvPr/>
        </p:nvPicPr>
        <p:blipFill rotWithShape="1">
          <a:blip r:embed="rId4"/>
          <a:srcRect r="47159"/>
          <a:stretch/>
        </p:blipFill>
        <p:spPr>
          <a:xfrm>
            <a:off x="215066" y="152202"/>
            <a:ext cx="1680400" cy="1987030"/>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BDCA5B72-3FD3-4AB1-AF3A-334071DEB312}"/>
              </a:ext>
            </a:extLst>
          </p:cNvPr>
          <p:cNvSpPr/>
          <p:nvPr/>
        </p:nvSpPr>
        <p:spPr>
          <a:xfrm>
            <a:off x="4571151" y="3273393"/>
            <a:ext cx="2116590" cy="689199"/>
          </a:xfrm>
          <a:prstGeom prst="rightArrow">
            <a:avLst>
              <a:gd name="adj1" fmla="val 66623"/>
              <a:gd name="adj2" fmla="val 889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User with the source chart will approach our team</a:t>
            </a:r>
          </a:p>
        </p:txBody>
      </p:sp>
      <p:cxnSp>
        <p:nvCxnSpPr>
          <p:cNvPr id="9" name="Straight Arrow Connector 8">
            <a:extLst>
              <a:ext uri="{FF2B5EF4-FFF2-40B4-BE49-F238E27FC236}">
                <a16:creationId xmlns:a16="http://schemas.microsoft.com/office/drawing/2014/main" id="{93A07C7F-6F33-47CE-A213-62FFD8503134}"/>
              </a:ext>
            </a:extLst>
          </p:cNvPr>
          <p:cNvCxnSpPr/>
          <p:nvPr/>
        </p:nvCxnSpPr>
        <p:spPr>
          <a:xfrm>
            <a:off x="457200" y="5888736"/>
            <a:ext cx="3706368" cy="0"/>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Rectangle 9">
            <a:extLst>
              <a:ext uri="{FF2B5EF4-FFF2-40B4-BE49-F238E27FC236}">
                <a16:creationId xmlns:a16="http://schemas.microsoft.com/office/drawing/2014/main" id="{2567FDED-C846-4DE8-B2FA-6B5387C152A8}"/>
              </a:ext>
            </a:extLst>
          </p:cNvPr>
          <p:cNvSpPr/>
          <p:nvPr/>
        </p:nvSpPr>
        <p:spPr>
          <a:xfrm>
            <a:off x="1810512" y="6004560"/>
            <a:ext cx="1121664" cy="310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~45mins</a:t>
            </a:r>
          </a:p>
        </p:txBody>
      </p:sp>
      <p:pic>
        <p:nvPicPr>
          <p:cNvPr id="16" name="Picture 15">
            <a:extLst>
              <a:ext uri="{FF2B5EF4-FFF2-40B4-BE49-F238E27FC236}">
                <a16:creationId xmlns:a16="http://schemas.microsoft.com/office/drawing/2014/main" id="{BB0960A9-ACDE-4FFC-B50C-8908C459DA0A}"/>
              </a:ext>
            </a:extLst>
          </p:cNvPr>
          <p:cNvPicPr>
            <a:picLocks noChangeAspect="1"/>
          </p:cNvPicPr>
          <p:nvPr/>
        </p:nvPicPr>
        <p:blipFill>
          <a:blip r:embed="rId5"/>
          <a:stretch>
            <a:fillRect/>
          </a:stretch>
        </p:blipFill>
        <p:spPr>
          <a:xfrm>
            <a:off x="8416322" y="475805"/>
            <a:ext cx="3301777" cy="1957111"/>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A3B8FCDB-A298-4EAD-9E89-DB52F5AC7FDA}"/>
              </a:ext>
            </a:extLst>
          </p:cNvPr>
          <p:cNvPicPr>
            <a:picLocks noChangeAspect="1"/>
          </p:cNvPicPr>
          <p:nvPr/>
        </p:nvPicPr>
        <p:blipFill>
          <a:blip r:embed="rId6"/>
          <a:stretch>
            <a:fillRect/>
          </a:stretch>
        </p:blipFill>
        <p:spPr>
          <a:xfrm>
            <a:off x="7963858" y="683171"/>
            <a:ext cx="3423782" cy="203735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5C27DDCB-01D4-48DE-92CC-A4138CE6EBBA}"/>
              </a:ext>
            </a:extLst>
          </p:cNvPr>
          <p:cNvPicPr>
            <a:picLocks noChangeAspect="1"/>
          </p:cNvPicPr>
          <p:nvPr/>
        </p:nvPicPr>
        <p:blipFill>
          <a:blip r:embed="rId7"/>
          <a:stretch>
            <a:fillRect/>
          </a:stretch>
        </p:blipFill>
        <p:spPr>
          <a:xfrm>
            <a:off x="7842757" y="840029"/>
            <a:ext cx="3292558" cy="1880492"/>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D9DEA862-B86B-4424-944E-E497CF0E7391}"/>
              </a:ext>
            </a:extLst>
          </p:cNvPr>
          <p:cNvPicPr>
            <a:picLocks noChangeAspect="1"/>
          </p:cNvPicPr>
          <p:nvPr/>
        </p:nvPicPr>
        <p:blipFill>
          <a:blip r:embed="rId2"/>
          <a:stretch>
            <a:fillRect/>
          </a:stretch>
        </p:blipFill>
        <p:spPr>
          <a:xfrm>
            <a:off x="7600025" y="936714"/>
            <a:ext cx="3173365" cy="1786519"/>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D32AB801-D766-485B-B8A5-6952D5F1E6C5}"/>
              </a:ext>
            </a:extLst>
          </p:cNvPr>
          <p:cNvPicPr>
            <a:picLocks noChangeAspect="1"/>
          </p:cNvPicPr>
          <p:nvPr/>
        </p:nvPicPr>
        <p:blipFill>
          <a:blip r:embed="rId8"/>
          <a:stretch>
            <a:fillRect/>
          </a:stretch>
        </p:blipFill>
        <p:spPr>
          <a:xfrm>
            <a:off x="7280190" y="1158920"/>
            <a:ext cx="2939943" cy="1742636"/>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00310A3A-0753-42E9-B6B4-FF0E8B24C253}"/>
              </a:ext>
            </a:extLst>
          </p:cNvPr>
          <p:cNvPicPr>
            <a:picLocks noChangeAspect="1"/>
          </p:cNvPicPr>
          <p:nvPr/>
        </p:nvPicPr>
        <p:blipFill>
          <a:blip r:embed="rId8"/>
          <a:stretch>
            <a:fillRect/>
          </a:stretch>
        </p:blipFill>
        <p:spPr>
          <a:xfrm>
            <a:off x="6613914" y="1335692"/>
            <a:ext cx="3068399" cy="1783094"/>
          </a:xfrm>
          <a:prstGeom prst="rect">
            <a:avLst/>
          </a:prstGeom>
          <a:ln>
            <a:noFill/>
          </a:ln>
          <a:effectLst>
            <a:outerShdw blurRad="292100" dist="139700" dir="2700000" algn="tl" rotWithShape="0">
              <a:srgbClr val="333333">
                <a:alpha val="65000"/>
              </a:srgbClr>
            </a:outerShdw>
          </a:effectLst>
        </p:spPr>
      </p:pic>
      <p:pic>
        <p:nvPicPr>
          <p:cNvPr id="49" name="Picture 48">
            <a:extLst>
              <a:ext uri="{FF2B5EF4-FFF2-40B4-BE49-F238E27FC236}">
                <a16:creationId xmlns:a16="http://schemas.microsoft.com/office/drawing/2014/main" id="{C7466D31-DB5B-4EF3-8E4D-75FB05D9F18F}"/>
              </a:ext>
            </a:extLst>
          </p:cNvPr>
          <p:cNvPicPr>
            <a:picLocks noChangeAspect="1"/>
          </p:cNvPicPr>
          <p:nvPr/>
        </p:nvPicPr>
        <p:blipFill>
          <a:blip r:embed="rId9"/>
          <a:stretch>
            <a:fillRect/>
          </a:stretch>
        </p:blipFill>
        <p:spPr>
          <a:xfrm>
            <a:off x="7212171" y="3397583"/>
            <a:ext cx="4865858" cy="27051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 name="Picture 50">
            <a:extLst>
              <a:ext uri="{FF2B5EF4-FFF2-40B4-BE49-F238E27FC236}">
                <a16:creationId xmlns:a16="http://schemas.microsoft.com/office/drawing/2014/main" id="{60115BDD-5CB2-4158-AE06-5DF6C9C12BBD}"/>
              </a:ext>
            </a:extLst>
          </p:cNvPr>
          <p:cNvPicPr>
            <a:picLocks noChangeAspect="1"/>
          </p:cNvPicPr>
          <p:nvPr/>
        </p:nvPicPr>
        <p:blipFill>
          <a:blip r:embed="rId10"/>
          <a:stretch>
            <a:fillRect/>
          </a:stretch>
        </p:blipFill>
        <p:spPr>
          <a:xfrm>
            <a:off x="6946875" y="3533035"/>
            <a:ext cx="4981357" cy="2802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3" name="Picture 52">
            <a:extLst>
              <a:ext uri="{FF2B5EF4-FFF2-40B4-BE49-F238E27FC236}">
                <a16:creationId xmlns:a16="http://schemas.microsoft.com/office/drawing/2014/main" id="{EED707F3-8BD6-4147-9077-6494E4A079EE}"/>
              </a:ext>
            </a:extLst>
          </p:cNvPr>
          <p:cNvPicPr>
            <a:picLocks noChangeAspect="1"/>
          </p:cNvPicPr>
          <p:nvPr/>
        </p:nvPicPr>
        <p:blipFill>
          <a:blip r:embed="rId11"/>
          <a:stretch>
            <a:fillRect/>
          </a:stretch>
        </p:blipFill>
        <p:spPr>
          <a:xfrm>
            <a:off x="6748074" y="3688386"/>
            <a:ext cx="4705095" cy="26003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5" name="Picture 54">
            <a:extLst>
              <a:ext uri="{FF2B5EF4-FFF2-40B4-BE49-F238E27FC236}">
                <a16:creationId xmlns:a16="http://schemas.microsoft.com/office/drawing/2014/main" id="{9E200514-50FD-47FB-9D85-D887F9756BF1}"/>
              </a:ext>
            </a:extLst>
          </p:cNvPr>
          <p:cNvPicPr>
            <a:picLocks noChangeAspect="1"/>
          </p:cNvPicPr>
          <p:nvPr/>
        </p:nvPicPr>
        <p:blipFill>
          <a:blip r:embed="rId12"/>
          <a:stretch>
            <a:fillRect/>
          </a:stretch>
        </p:blipFill>
        <p:spPr>
          <a:xfrm>
            <a:off x="6558478" y="3842994"/>
            <a:ext cx="4526541" cy="26003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Picture 56">
            <a:extLst>
              <a:ext uri="{FF2B5EF4-FFF2-40B4-BE49-F238E27FC236}">
                <a16:creationId xmlns:a16="http://schemas.microsoft.com/office/drawing/2014/main" id="{DCAB91E9-BC70-4FEE-BC4B-E9B617121993}"/>
              </a:ext>
            </a:extLst>
          </p:cNvPr>
          <p:cNvPicPr>
            <a:picLocks noChangeAspect="1"/>
          </p:cNvPicPr>
          <p:nvPr/>
        </p:nvPicPr>
        <p:blipFill>
          <a:blip r:embed="rId13"/>
          <a:stretch>
            <a:fillRect/>
          </a:stretch>
        </p:blipFill>
        <p:spPr>
          <a:xfrm>
            <a:off x="6541014" y="3950455"/>
            <a:ext cx="4350573" cy="24578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9" name="Picture 58">
            <a:extLst>
              <a:ext uri="{FF2B5EF4-FFF2-40B4-BE49-F238E27FC236}">
                <a16:creationId xmlns:a16="http://schemas.microsoft.com/office/drawing/2014/main" id="{465DA52C-BB1A-456B-BC99-4CB5DCF1B619}"/>
              </a:ext>
            </a:extLst>
          </p:cNvPr>
          <p:cNvPicPr>
            <a:picLocks noChangeAspect="1"/>
          </p:cNvPicPr>
          <p:nvPr/>
        </p:nvPicPr>
        <p:blipFill>
          <a:blip r:embed="rId14"/>
          <a:stretch>
            <a:fillRect/>
          </a:stretch>
        </p:blipFill>
        <p:spPr>
          <a:xfrm>
            <a:off x="6083415" y="4083453"/>
            <a:ext cx="4395069" cy="24578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2" name="Rectangle 61">
            <a:extLst>
              <a:ext uri="{FF2B5EF4-FFF2-40B4-BE49-F238E27FC236}">
                <a16:creationId xmlns:a16="http://schemas.microsoft.com/office/drawing/2014/main" id="{BD97D094-881E-4C7A-826D-BED30B151EA4}"/>
              </a:ext>
            </a:extLst>
          </p:cNvPr>
          <p:cNvSpPr/>
          <p:nvPr/>
        </p:nvSpPr>
        <p:spPr>
          <a:xfrm>
            <a:off x="8416322" y="2711565"/>
            <a:ext cx="2224454" cy="905607"/>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Our Team with 200+ manually configured dataset </a:t>
            </a:r>
          </a:p>
        </p:txBody>
      </p:sp>
      <p:pic>
        <p:nvPicPr>
          <p:cNvPr id="63" name="Picture 62">
            <a:extLst>
              <a:ext uri="{FF2B5EF4-FFF2-40B4-BE49-F238E27FC236}">
                <a16:creationId xmlns:a16="http://schemas.microsoft.com/office/drawing/2014/main" id="{C9FCBF3A-5600-49A0-9055-6E65F05204FE}"/>
              </a:ext>
            </a:extLst>
          </p:cNvPr>
          <p:cNvPicPr>
            <a:picLocks noChangeAspect="1"/>
          </p:cNvPicPr>
          <p:nvPr/>
        </p:nvPicPr>
        <p:blipFill>
          <a:blip r:embed="rId15"/>
          <a:stretch>
            <a:fillRect/>
          </a:stretch>
        </p:blipFill>
        <p:spPr>
          <a:xfrm>
            <a:off x="9537902" y="812729"/>
            <a:ext cx="1193750" cy="1968641"/>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059AA835-B73D-4A1B-94E0-3C0AA8A1268B}"/>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8</a:t>
            </a:r>
          </a:p>
        </p:txBody>
      </p:sp>
    </p:spTree>
    <p:extLst>
      <p:ext uri="{BB962C8B-B14F-4D97-AF65-F5344CB8AC3E}">
        <p14:creationId xmlns:p14="http://schemas.microsoft.com/office/powerpoint/2010/main" val="22843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DE539-5C73-4F27-9888-136AE971E193}"/>
              </a:ext>
            </a:extLst>
          </p:cNvPr>
          <p:cNvSpPr>
            <a:spLocks noGrp="1"/>
          </p:cNvSpPr>
          <p:nvPr>
            <p:ph type="title"/>
          </p:nvPr>
        </p:nvSpPr>
        <p:spPr/>
        <p:txBody>
          <a:bodyPr>
            <a:normAutofit/>
          </a:bodyPr>
          <a:lstStyle/>
          <a:p>
            <a:r>
              <a:rPr lang="en-IN" sz="4400" dirty="0"/>
              <a:t>Input and Output Parameters</a:t>
            </a:r>
          </a:p>
        </p:txBody>
      </p:sp>
      <p:sp>
        <p:nvSpPr>
          <p:cNvPr id="3" name="Content Placeholder 2">
            <a:extLst>
              <a:ext uri="{FF2B5EF4-FFF2-40B4-BE49-F238E27FC236}">
                <a16:creationId xmlns:a16="http://schemas.microsoft.com/office/drawing/2014/main" id="{2BC1891C-5F82-4940-B855-3FF0D4A28C4D}"/>
              </a:ext>
            </a:extLst>
          </p:cNvPr>
          <p:cNvSpPr>
            <a:spLocks noGrp="1"/>
          </p:cNvSpPr>
          <p:nvPr>
            <p:ph idx="1"/>
          </p:nvPr>
        </p:nvSpPr>
        <p:spPr>
          <a:xfrm>
            <a:off x="4749413" y="2956048"/>
            <a:ext cx="1991568" cy="3763928"/>
          </a:xfrm>
        </p:spPr>
        <p:txBody>
          <a:bodyPr>
            <a:normAutofit/>
          </a:bodyPr>
          <a:lstStyle/>
          <a:p>
            <a:r>
              <a:rPr lang="en-IN" sz="2000" b="1" dirty="0"/>
              <a:t>Output :</a:t>
            </a:r>
          </a:p>
          <a:p>
            <a:r>
              <a:rPr lang="en-IN" sz="2000" dirty="0"/>
              <a:t>Whether the chart is present or not , and if present which chart it is</a:t>
            </a:r>
            <a:endParaRPr lang="en-IN" sz="1800" dirty="0"/>
          </a:p>
          <a:p>
            <a:endParaRPr lang="en-IN" sz="1800" dirty="0"/>
          </a:p>
        </p:txBody>
      </p:sp>
      <p:pic>
        <p:nvPicPr>
          <p:cNvPr id="4" name="Picture 3">
            <a:extLst>
              <a:ext uri="{FF2B5EF4-FFF2-40B4-BE49-F238E27FC236}">
                <a16:creationId xmlns:a16="http://schemas.microsoft.com/office/drawing/2014/main" id="{1B42921D-D710-4DAB-8D7E-A200AE4CD60E}"/>
              </a:ext>
            </a:extLst>
          </p:cNvPr>
          <p:cNvPicPr>
            <a:picLocks noChangeAspect="1"/>
          </p:cNvPicPr>
          <p:nvPr/>
        </p:nvPicPr>
        <p:blipFill rotWithShape="1">
          <a:blip r:embed="rId2"/>
          <a:srcRect l="5296" t="10143" r="30698" b="6560"/>
          <a:stretch/>
        </p:blipFill>
        <p:spPr>
          <a:xfrm>
            <a:off x="6740980" y="2461565"/>
            <a:ext cx="4890561" cy="342242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178C339-5AA2-47B0-A30C-E39EDA52C9A1}"/>
              </a:ext>
            </a:extLst>
          </p:cNvPr>
          <p:cNvPicPr>
            <a:picLocks noChangeAspect="1"/>
          </p:cNvPicPr>
          <p:nvPr/>
        </p:nvPicPr>
        <p:blipFill rotWithShape="1">
          <a:blip r:embed="rId3"/>
          <a:srcRect l="18009" t="29916" r="35936"/>
          <a:stretch/>
        </p:blipFill>
        <p:spPr>
          <a:xfrm>
            <a:off x="640080" y="2480876"/>
            <a:ext cx="3771899" cy="340311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189AFFBA-67C2-4C9B-A59B-1B0C81B707CF}"/>
              </a:ext>
            </a:extLst>
          </p:cNvPr>
          <p:cNvSpPr/>
          <p:nvPr/>
        </p:nvSpPr>
        <p:spPr>
          <a:xfrm>
            <a:off x="1526259" y="2638426"/>
            <a:ext cx="1731670" cy="635244"/>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User comes up with a Chart pattern in a 45 min window </a:t>
            </a:r>
          </a:p>
        </p:txBody>
      </p:sp>
      <p:sp>
        <p:nvSpPr>
          <p:cNvPr id="7" name="Rectangle 6">
            <a:extLst>
              <a:ext uri="{FF2B5EF4-FFF2-40B4-BE49-F238E27FC236}">
                <a16:creationId xmlns:a16="http://schemas.microsoft.com/office/drawing/2014/main" id="{8FC295D5-E473-4D5E-86BC-45399AB04018}"/>
              </a:ext>
            </a:extLst>
          </p:cNvPr>
          <p:cNvSpPr/>
          <p:nvPr/>
        </p:nvSpPr>
        <p:spPr>
          <a:xfrm>
            <a:off x="8112126" y="2638426"/>
            <a:ext cx="1902669" cy="859785"/>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Our Dataset</a:t>
            </a:r>
          </a:p>
          <a:p>
            <a:pPr algn="ctr"/>
            <a:r>
              <a:rPr lang="en-IN" dirty="0"/>
              <a:t>Got something similar</a:t>
            </a:r>
          </a:p>
        </p:txBody>
      </p:sp>
      <p:sp>
        <p:nvSpPr>
          <p:cNvPr id="8" name="Rectangle 7">
            <a:extLst>
              <a:ext uri="{FF2B5EF4-FFF2-40B4-BE49-F238E27FC236}">
                <a16:creationId xmlns:a16="http://schemas.microsoft.com/office/drawing/2014/main" id="{1720CF95-ACF3-4636-B146-892D38909523}"/>
              </a:ext>
            </a:extLst>
          </p:cNvPr>
          <p:cNvSpPr/>
          <p:nvPr/>
        </p:nvSpPr>
        <p:spPr>
          <a:xfrm>
            <a:off x="202223" y="149469"/>
            <a:ext cx="360485" cy="342900"/>
          </a:xfrm>
          <a:prstGeom prst="rect">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9</a:t>
            </a:r>
          </a:p>
        </p:txBody>
      </p:sp>
    </p:spTree>
    <p:extLst>
      <p:ext uri="{BB962C8B-B14F-4D97-AF65-F5344CB8AC3E}">
        <p14:creationId xmlns:p14="http://schemas.microsoft.com/office/powerpoint/2010/main" val="410782545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1167</TotalTime>
  <Words>3080</Words>
  <Application>Microsoft Office PowerPoint</Application>
  <PresentationFormat>Widescreen</PresentationFormat>
  <Paragraphs>291</Paragraphs>
  <Slides>62</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62</vt:i4>
      </vt:variant>
    </vt:vector>
  </HeadingPairs>
  <TitlesOfParts>
    <vt:vector size="79" baseType="lpstr">
      <vt:lpstr>Aller</vt:lpstr>
      <vt:lpstr>-apple-system</vt:lpstr>
      <vt:lpstr>Arial</vt:lpstr>
      <vt:lpstr>Arial</vt:lpstr>
      <vt:lpstr>Bahnschrift Light</vt:lpstr>
      <vt:lpstr>Bookman Old Style</vt:lpstr>
      <vt:lpstr>Calibri</vt:lpstr>
      <vt:lpstr>Courier New</vt:lpstr>
      <vt:lpstr>Franklin Gothic Book</vt:lpstr>
      <vt:lpstr>gt-medium</vt:lpstr>
      <vt:lpstr>gt-regular</vt:lpstr>
      <vt:lpstr>Helvetica Neue</vt:lpstr>
      <vt:lpstr>Lato</vt:lpstr>
      <vt:lpstr>Roboto</vt:lpstr>
      <vt:lpstr>SourceSansPro</vt:lpstr>
      <vt:lpstr>Wingdings</vt:lpstr>
      <vt:lpstr>1_RetrospectVTI</vt:lpstr>
      <vt:lpstr>INTRA- BUDDY</vt:lpstr>
      <vt:lpstr>Key Points:</vt:lpstr>
      <vt:lpstr>PowerPoint Presentation</vt:lpstr>
      <vt:lpstr>What is the problem that we are going to solve? </vt:lpstr>
      <vt:lpstr>PowerPoint Presentation</vt:lpstr>
      <vt:lpstr>We have Already Created a dataset with 200+ chart patterns manually on two patterns :  (i) Bullish double top(Double bottom chart pattern)  (ii) Ascending Triangle</vt:lpstr>
      <vt:lpstr>Input and Output Parameters</vt:lpstr>
      <vt:lpstr>PowerPoint Presentation</vt:lpstr>
      <vt:lpstr>Input and Output Parameters</vt:lpstr>
      <vt:lpstr>How will It facilitate the users? </vt:lpstr>
      <vt:lpstr>How we are going to solve the Problem? </vt:lpstr>
      <vt:lpstr>PowerPoint Presentation</vt:lpstr>
      <vt:lpstr>CNN(convolutional Neural Network)</vt:lpstr>
      <vt:lpstr>Linear Regression </vt:lpstr>
      <vt:lpstr>Time Series</vt:lpstr>
      <vt:lpstr>Reinforcement learning (RL) </vt:lpstr>
      <vt:lpstr>Literature Survey</vt:lpstr>
      <vt:lpstr>Key Points:</vt:lpstr>
      <vt:lpstr>PowerPoint Presentation</vt:lpstr>
      <vt:lpstr>API Used : ALPHA - VANTAGE </vt:lpstr>
      <vt:lpstr>PowerPoint Presentation</vt:lpstr>
      <vt:lpstr>API Gathered data displayed in Charts format using Plotly </vt:lpstr>
      <vt:lpstr>Live Charts formed by API</vt:lpstr>
      <vt:lpstr>DATASET Charts </vt:lpstr>
      <vt:lpstr>Comparison of API driven charts with Data Set  </vt:lpstr>
      <vt:lpstr>Key Points:</vt:lpstr>
      <vt:lpstr>Dataset Overview</vt:lpstr>
      <vt:lpstr>Dataset Overview</vt:lpstr>
      <vt:lpstr>Classification Using CNN</vt:lpstr>
      <vt:lpstr>Model Training</vt:lpstr>
      <vt:lpstr>Model Testing</vt:lpstr>
      <vt:lpstr>Final Obtained Results </vt:lpstr>
      <vt:lpstr>Reinforcement Learning</vt:lpstr>
      <vt:lpstr>Steps for designing a reinforcement learning model is – </vt:lpstr>
      <vt:lpstr>Define the Reinforcement Learning Environment </vt:lpstr>
      <vt:lpstr>Obtaining Data(5min Timeframe) </vt:lpstr>
      <vt:lpstr>Creating our environment </vt:lpstr>
      <vt:lpstr>Building the test environment </vt:lpstr>
      <vt:lpstr>Training an RL agent to trade using the Gym environment</vt:lpstr>
      <vt:lpstr>Evaluation</vt:lpstr>
      <vt:lpstr>Time Series </vt:lpstr>
      <vt:lpstr>What is ARIMA?</vt:lpstr>
      <vt:lpstr>Plot close price </vt:lpstr>
      <vt:lpstr>Test for stationarity </vt:lpstr>
      <vt:lpstr> we can decompose the series using the following code.</vt:lpstr>
      <vt:lpstr>Split data into train and training set </vt:lpstr>
      <vt:lpstr>ARIMA Model</vt:lpstr>
      <vt:lpstr>Visual Summary Of ARIMA Model</vt:lpstr>
      <vt:lpstr>Trained Arima Model</vt:lpstr>
      <vt:lpstr>Linear Regression</vt:lpstr>
      <vt:lpstr>Select Subset with relevant features </vt:lpstr>
      <vt:lpstr>Explore the Data </vt:lpstr>
      <vt:lpstr>Linear Regression Formulation </vt:lpstr>
      <vt:lpstr>Training Linear Regression Model </vt:lpstr>
      <vt:lpstr>PowerPoint Presentation</vt:lpstr>
      <vt:lpstr>Linear Regression | Price vs Time</vt:lpstr>
      <vt:lpstr>Predicted Vs Actual Price</vt:lpstr>
      <vt:lpstr>Normal v/s Residual Histogram Distribution</vt:lpstr>
      <vt:lpstr>Evaluation</vt:lpstr>
      <vt:lpstr>References</vt:lpstr>
      <vt:lpstr>Timeline </vt:lpstr>
      <vt:lpstr>Timeline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Sachin Gautam</dc:creator>
  <cp:lastModifiedBy>Sachin</cp:lastModifiedBy>
  <cp:revision>45</cp:revision>
  <dcterms:created xsi:type="dcterms:W3CDTF">2021-09-11T08:01:31Z</dcterms:created>
  <dcterms:modified xsi:type="dcterms:W3CDTF">2022-04-13T07:47:15Z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